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0693400" cy="7556500"/>
  <p:notesSz cx="6858000" cy="9144000"/>
  <p:embeddedFontLst>
    <p:embeddedFont>
      <p:font typeface="Fibre" charset="1" panose="0200050606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gif"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282" y="5292000"/>
            <a:ext cx="2004564" cy="3024000"/>
          </a:xfrm>
          <a:custGeom>
            <a:avLst/>
            <a:gdLst/>
            <a:ahLst/>
            <a:cxnLst/>
            <a:rect r="r" b="b" t="t" l="l"/>
            <a:pathLst>
              <a:path h="3024000" w="2004564">
                <a:moveTo>
                  <a:pt x="0" y="0"/>
                </a:moveTo>
                <a:lnTo>
                  <a:pt x="2004564" y="0"/>
                </a:lnTo>
                <a:lnTo>
                  <a:pt x="2004564" y="3024000"/>
                </a:lnTo>
                <a:lnTo>
                  <a:pt x="0" y="302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37347" y="5702873"/>
            <a:ext cx="2958022" cy="3024000"/>
          </a:xfrm>
          <a:custGeom>
            <a:avLst/>
            <a:gdLst/>
            <a:ahLst/>
            <a:cxnLst/>
            <a:rect r="r" b="b" t="t" l="l"/>
            <a:pathLst>
              <a:path h="3024000" w="2958022">
                <a:moveTo>
                  <a:pt x="0" y="0"/>
                </a:moveTo>
                <a:lnTo>
                  <a:pt x="2958022" y="0"/>
                </a:lnTo>
                <a:lnTo>
                  <a:pt x="2958022"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61147" y="275267"/>
            <a:ext cx="1366204" cy="1723422"/>
          </a:xfrm>
          <a:custGeom>
            <a:avLst/>
            <a:gdLst/>
            <a:ahLst/>
            <a:cxnLst/>
            <a:rect r="r" b="b" t="t" l="l"/>
            <a:pathLst>
              <a:path h="1723422" w="1366204">
                <a:moveTo>
                  <a:pt x="0" y="0"/>
                </a:moveTo>
                <a:lnTo>
                  <a:pt x="1366204" y="0"/>
                </a:lnTo>
                <a:lnTo>
                  <a:pt x="1366204" y="1723422"/>
                </a:lnTo>
                <a:lnTo>
                  <a:pt x="0" y="1723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27462" y="376374"/>
            <a:ext cx="8788896" cy="1005205"/>
          </a:xfrm>
          <a:prstGeom prst="rect">
            <a:avLst/>
          </a:prstGeom>
        </p:spPr>
        <p:txBody>
          <a:bodyPr anchor="t" rtlCol="false" tIns="0" lIns="0" bIns="0" rIns="0">
            <a:spAutoFit/>
          </a:bodyPr>
          <a:lstStyle/>
          <a:p>
            <a:pPr algn="ctr">
              <a:lnSpc>
                <a:spcPts val="8119"/>
              </a:lnSpc>
            </a:pPr>
            <a:r>
              <a:rPr lang="en-US" sz="5799">
                <a:solidFill>
                  <a:srgbClr val="000000"/>
                </a:solidFill>
                <a:latin typeface="Fibre"/>
                <a:ea typeface="Fibre"/>
                <a:cs typeface="Fibre"/>
                <a:sym typeface="Fibre"/>
              </a:rPr>
              <a:t>Automatic medicine reminder </a:t>
            </a:r>
          </a:p>
        </p:txBody>
      </p:sp>
      <p:sp>
        <p:nvSpPr>
          <p:cNvPr name="TextBox 6" id="6"/>
          <p:cNvSpPr txBox="true"/>
          <p:nvPr/>
        </p:nvSpPr>
        <p:spPr>
          <a:xfrm rot="0">
            <a:off x="436309" y="2238829"/>
            <a:ext cx="9819382" cy="572126"/>
          </a:xfrm>
          <a:prstGeom prst="rect">
            <a:avLst/>
          </a:prstGeom>
        </p:spPr>
        <p:txBody>
          <a:bodyPr anchor="t" rtlCol="false" tIns="0" lIns="0" bIns="0" rIns="0">
            <a:spAutoFit/>
          </a:bodyPr>
          <a:lstStyle/>
          <a:p>
            <a:pPr algn="ctr">
              <a:lnSpc>
                <a:spcPts val="4690"/>
              </a:lnSpc>
              <a:spcBef>
                <a:spcPct val="0"/>
              </a:spcBef>
            </a:pPr>
            <a:r>
              <a:rPr lang="en-US" sz="3350">
                <a:solidFill>
                  <a:srgbClr val="000000"/>
                </a:solidFill>
                <a:latin typeface="Fibre"/>
                <a:ea typeface="Fibre"/>
                <a:cs typeface="Fibre"/>
                <a:sym typeface="Fibre"/>
              </a:rPr>
              <a:t>Kratika (leader), Krish, Shikha Rawat, Hridyanshu singh</a:t>
            </a:r>
          </a:p>
        </p:txBody>
      </p:sp>
      <p:sp>
        <p:nvSpPr>
          <p:cNvPr name="TextBox 7" id="7"/>
          <p:cNvSpPr txBox="true"/>
          <p:nvPr/>
        </p:nvSpPr>
        <p:spPr>
          <a:xfrm rot="0">
            <a:off x="3166271" y="3434526"/>
            <a:ext cx="3968353" cy="556896"/>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Fibre"/>
                <a:ea typeface="Fibre"/>
                <a:cs typeface="Fibre"/>
                <a:sym typeface="Fibre"/>
              </a:rPr>
              <a:t>Under the supervision of</a:t>
            </a:r>
          </a:p>
        </p:txBody>
      </p:sp>
      <p:sp>
        <p:nvSpPr>
          <p:cNvPr name="TextBox 8" id="8"/>
          <p:cNvSpPr txBox="true"/>
          <p:nvPr/>
        </p:nvSpPr>
        <p:spPr>
          <a:xfrm rot="0">
            <a:off x="596913" y="4143284"/>
            <a:ext cx="5962309" cy="639447"/>
          </a:xfrm>
          <a:prstGeom prst="rect">
            <a:avLst/>
          </a:prstGeom>
        </p:spPr>
        <p:txBody>
          <a:bodyPr anchor="t" rtlCol="false" tIns="0" lIns="0" bIns="0" rIns="0">
            <a:spAutoFit/>
          </a:bodyPr>
          <a:lstStyle/>
          <a:p>
            <a:pPr algn="l">
              <a:lnSpc>
                <a:spcPts val="5179"/>
              </a:lnSpc>
              <a:spcBef>
                <a:spcPct val="0"/>
              </a:spcBef>
            </a:pPr>
            <a:r>
              <a:rPr lang="en-US" sz="3699">
                <a:solidFill>
                  <a:srgbClr val="000000"/>
                </a:solidFill>
                <a:latin typeface="Fibre"/>
                <a:ea typeface="Fibre"/>
                <a:cs typeface="Fibre"/>
                <a:sym typeface="Fibre"/>
              </a:rPr>
              <a:t>internal: Ms. archana goyal </a:t>
            </a:r>
          </a:p>
        </p:txBody>
      </p:sp>
      <p:sp>
        <p:nvSpPr>
          <p:cNvPr name="TextBox 9" id="9"/>
          <p:cNvSpPr txBox="true"/>
          <p:nvPr/>
        </p:nvSpPr>
        <p:spPr>
          <a:xfrm rot="0">
            <a:off x="7074653" y="4077244"/>
            <a:ext cx="1925389" cy="705487"/>
          </a:xfrm>
          <a:prstGeom prst="rect">
            <a:avLst/>
          </a:prstGeom>
        </p:spPr>
        <p:txBody>
          <a:bodyPr anchor="t" rtlCol="false" tIns="0" lIns="0" bIns="0" rIns="0">
            <a:spAutoFit/>
          </a:bodyPr>
          <a:lstStyle/>
          <a:p>
            <a:pPr algn="ctr">
              <a:lnSpc>
                <a:spcPts val="5739"/>
              </a:lnSpc>
              <a:spcBef>
                <a:spcPct val="0"/>
              </a:spcBef>
            </a:pPr>
            <a:r>
              <a:rPr lang="en-US" sz="4099">
                <a:solidFill>
                  <a:srgbClr val="000000"/>
                </a:solidFill>
                <a:latin typeface="Fibre"/>
                <a:ea typeface="Fibre"/>
                <a:cs typeface="Fibre"/>
                <a:sym typeface="Fibre"/>
              </a:rPr>
              <a:t>external:</a:t>
            </a:r>
          </a:p>
        </p:txBody>
      </p:sp>
      <p:sp>
        <p:nvSpPr>
          <p:cNvPr name="TextBox 10" id="10"/>
          <p:cNvSpPr txBox="true"/>
          <p:nvPr/>
        </p:nvSpPr>
        <p:spPr>
          <a:xfrm rot="0">
            <a:off x="1204634" y="5187225"/>
            <a:ext cx="8282732" cy="774064"/>
          </a:xfrm>
          <a:prstGeom prst="rect">
            <a:avLst/>
          </a:prstGeom>
        </p:spPr>
        <p:txBody>
          <a:bodyPr anchor="t" rtlCol="false" tIns="0" lIns="0" bIns="0" rIns="0">
            <a:spAutoFit/>
          </a:bodyPr>
          <a:lstStyle/>
          <a:p>
            <a:pPr algn="ctr">
              <a:lnSpc>
                <a:spcPts val="6160"/>
              </a:lnSpc>
            </a:pPr>
            <a:r>
              <a:rPr lang="en-US" sz="4400">
                <a:solidFill>
                  <a:srgbClr val="000000"/>
                </a:solidFill>
                <a:latin typeface="Fibre"/>
                <a:ea typeface="Fibre"/>
                <a:cs typeface="Fibre"/>
                <a:sym typeface="Fibre"/>
              </a:rPr>
              <a:t>school of engineering and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79809" y="122340"/>
            <a:ext cx="1738232" cy="1693986"/>
          </a:xfrm>
          <a:custGeom>
            <a:avLst/>
            <a:gdLst/>
            <a:ahLst/>
            <a:cxnLst/>
            <a:rect r="r" b="b" t="t" l="l"/>
            <a:pathLst>
              <a:path h="1693986" w="1738232">
                <a:moveTo>
                  <a:pt x="0" y="0"/>
                </a:moveTo>
                <a:lnTo>
                  <a:pt x="1738232" y="0"/>
                </a:lnTo>
                <a:lnTo>
                  <a:pt x="1738232" y="1693987"/>
                </a:lnTo>
                <a:lnTo>
                  <a:pt x="0" y="1693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6823" y="5232007"/>
            <a:ext cx="2385646" cy="2327993"/>
          </a:xfrm>
          <a:custGeom>
            <a:avLst/>
            <a:gdLst/>
            <a:ahLst/>
            <a:cxnLst/>
            <a:rect r="r" b="b" t="t" l="l"/>
            <a:pathLst>
              <a:path h="2327993" w="2385646">
                <a:moveTo>
                  <a:pt x="0" y="0"/>
                </a:moveTo>
                <a:lnTo>
                  <a:pt x="2385646" y="0"/>
                </a:lnTo>
                <a:lnTo>
                  <a:pt x="2385646" y="2327993"/>
                </a:lnTo>
                <a:lnTo>
                  <a:pt x="0" y="2327993"/>
                </a:lnTo>
                <a:lnTo>
                  <a:pt x="0" y="0"/>
                </a:lnTo>
                <a:close/>
              </a:path>
            </a:pathLst>
          </a:custGeom>
          <a:blipFill>
            <a:blip r:embed="rId4"/>
            <a:stretch>
              <a:fillRect l="0" t="0" r="0" b="0"/>
            </a:stretch>
          </a:blipFill>
        </p:spPr>
      </p:sp>
      <p:sp>
        <p:nvSpPr>
          <p:cNvPr name="TextBox 4" id="4"/>
          <p:cNvSpPr txBox="true"/>
          <p:nvPr/>
        </p:nvSpPr>
        <p:spPr>
          <a:xfrm rot="0">
            <a:off x="1081878" y="1876451"/>
            <a:ext cx="7995862" cy="3798571"/>
          </a:xfrm>
          <a:prstGeom prst="rect">
            <a:avLst/>
          </a:prstGeom>
        </p:spPr>
        <p:txBody>
          <a:bodyPr anchor="t" rtlCol="false" tIns="0" lIns="0" bIns="0" rIns="0">
            <a:spAutoFit/>
          </a:bodyPr>
          <a:lstStyle/>
          <a:p>
            <a:pPr algn="just" marL="582922" indent="-291461" lvl="1">
              <a:lnSpc>
                <a:spcPts val="3779"/>
              </a:lnSpc>
              <a:buFont typeface="Arial"/>
              <a:buChar char="•"/>
            </a:pPr>
            <a:r>
              <a:rPr lang="en-US" sz="2699">
                <a:solidFill>
                  <a:srgbClr val="000000"/>
                </a:solidFill>
                <a:latin typeface="Fibre"/>
                <a:ea typeface="Fibre"/>
                <a:cs typeface="Fibre"/>
                <a:sym typeface="Fibre"/>
              </a:rPr>
              <a:t>No Physical Verification – App can't physically confirm if the medicine is consumed.</a:t>
            </a:r>
          </a:p>
          <a:p>
            <a:pPr algn="just" marL="582922" indent="-291461" lvl="1">
              <a:lnSpc>
                <a:spcPts val="3779"/>
              </a:lnSpc>
              <a:buFont typeface="Arial"/>
              <a:buChar char="•"/>
            </a:pPr>
            <a:r>
              <a:rPr lang="en-US" sz="2699">
                <a:solidFill>
                  <a:srgbClr val="000000"/>
                </a:solidFill>
                <a:latin typeface="Fibre"/>
                <a:ea typeface="Fibre"/>
                <a:cs typeface="Fibre"/>
                <a:sym typeface="Fibre"/>
              </a:rPr>
              <a:t>Battery &amp; Power Issues – Device shutdowns or low battery can disrupt reminders.</a:t>
            </a:r>
          </a:p>
          <a:p>
            <a:pPr algn="just" marL="582922" indent="-291461" lvl="1">
              <a:lnSpc>
                <a:spcPts val="3779"/>
              </a:lnSpc>
              <a:buFont typeface="Arial"/>
              <a:buChar char="•"/>
            </a:pPr>
            <a:r>
              <a:rPr lang="en-US" sz="2699">
                <a:solidFill>
                  <a:srgbClr val="000000"/>
                </a:solidFill>
                <a:latin typeface="Fibre"/>
                <a:ea typeface="Fibre"/>
                <a:cs typeface="Fibre"/>
                <a:sym typeface="Fibre"/>
              </a:rPr>
              <a:t>Language &amp; Regional Barriers – Limited accessibility for non-tech-savvy or non-English users.</a:t>
            </a:r>
          </a:p>
          <a:p>
            <a:pPr algn="just" marL="582922" indent="-291461" lvl="1">
              <a:lnSpc>
                <a:spcPts val="3779"/>
              </a:lnSpc>
              <a:spcBef>
                <a:spcPct val="0"/>
              </a:spcBef>
              <a:buFont typeface="Arial"/>
              <a:buChar char="•"/>
            </a:pPr>
            <a:r>
              <a:rPr lang="en-US" sz="2699">
                <a:solidFill>
                  <a:srgbClr val="000000"/>
                </a:solidFill>
                <a:latin typeface="Fibre"/>
                <a:ea typeface="Fibre"/>
                <a:cs typeface="Fibre"/>
                <a:sym typeface="Fibre"/>
              </a:rPr>
              <a:t>Limited IoT Integration – Without smart pill dispensers, manual confirmation is needed.</a:t>
            </a:r>
          </a:p>
        </p:txBody>
      </p:sp>
      <p:sp>
        <p:nvSpPr>
          <p:cNvPr name="Freeform 5" id="5"/>
          <p:cNvSpPr/>
          <p:nvPr/>
        </p:nvSpPr>
        <p:spPr>
          <a:xfrm flipH="false" flipV="false" rot="0">
            <a:off x="9059963" y="-1389660"/>
            <a:ext cx="3264073" cy="3024000"/>
          </a:xfrm>
          <a:custGeom>
            <a:avLst/>
            <a:gdLst/>
            <a:ahLst/>
            <a:cxnLst/>
            <a:rect r="r" b="b" t="t" l="l"/>
            <a:pathLst>
              <a:path h="3024000" w="3264073">
                <a:moveTo>
                  <a:pt x="0" y="0"/>
                </a:moveTo>
                <a:lnTo>
                  <a:pt x="3264074" y="0"/>
                </a:lnTo>
                <a:lnTo>
                  <a:pt x="3264074"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81878" y="234030"/>
            <a:ext cx="3392091" cy="929640"/>
          </a:xfrm>
          <a:prstGeom prst="rect">
            <a:avLst/>
          </a:prstGeom>
        </p:spPr>
        <p:txBody>
          <a:bodyPr anchor="t" rtlCol="false" tIns="0" lIns="0" bIns="0" rIns="0">
            <a:spAutoFit/>
          </a:bodyPr>
          <a:lstStyle/>
          <a:p>
            <a:pPr algn="ctr">
              <a:lnSpc>
                <a:spcPts val="7560"/>
              </a:lnSpc>
            </a:pPr>
            <a:r>
              <a:rPr lang="en-US" sz="5400">
                <a:solidFill>
                  <a:srgbClr val="000000"/>
                </a:solidFill>
                <a:latin typeface="Fibre"/>
                <a:ea typeface="Fibre"/>
                <a:cs typeface="Fibre"/>
                <a:sym typeface="Fibre"/>
              </a:rPr>
              <a:t>limitations: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2349" y="229183"/>
            <a:ext cx="1383156" cy="1594834"/>
          </a:xfrm>
          <a:custGeom>
            <a:avLst/>
            <a:gdLst/>
            <a:ahLst/>
            <a:cxnLst/>
            <a:rect r="r" b="b" t="t" l="l"/>
            <a:pathLst>
              <a:path h="1594834" w="1383156">
                <a:moveTo>
                  <a:pt x="0" y="0"/>
                </a:moveTo>
                <a:lnTo>
                  <a:pt x="1383155" y="0"/>
                </a:lnTo>
                <a:lnTo>
                  <a:pt x="1383155" y="1594834"/>
                </a:lnTo>
                <a:lnTo>
                  <a:pt x="0" y="1594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1743" y="1776392"/>
            <a:ext cx="9602344" cy="5418876"/>
          </a:xfrm>
          <a:prstGeom prst="rect">
            <a:avLst/>
          </a:prstGeom>
        </p:spPr>
        <p:txBody>
          <a:bodyPr anchor="t" rtlCol="false" tIns="0" lIns="0" bIns="0" rIns="0">
            <a:spAutoFit/>
          </a:bodyPr>
          <a:lstStyle/>
          <a:p>
            <a:pPr algn="just">
              <a:lnSpc>
                <a:spcPts val="3585"/>
              </a:lnSpc>
            </a:pPr>
            <a:r>
              <a:rPr lang="en-US" sz="2561">
                <a:solidFill>
                  <a:srgbClr val="000000"/>
                </a:solidFill>
                <a:latin typeface="Fibre"/>
                <a:ea typeface="Fibre"/>
                <a:cs typeface="Fibre"/>
                <a:sym typeface="Fibre"/>
              </a:rPr>
              <a:t>The App-Based Automatic Medicine Reminder System is a smart healthcare solution designed to improve medication adherence by providing timely reminders, tracking doses, and notifying caregivers. It addresses the issue of missed medications, especially for elderly individuals and chronic patients, reducing health risks and improving treatment outcomes.</a:t>
            </a:r>
          </a:p>
          <a:p>
            <a:pPr algn="just">
              <a:lnSpc>
                <a:spcPts val="3585"/>
              </a:lnSpc>
            </a:pPr>
            <a:r>
              <a:rPr lang="en-US" sz="2561">
                <a:solidFill>
                  <a:srgbClr val="000000"/>
                </a:solidFill>
                <a:latin typeface="Fibre"/>
                <a:ea typeface="Fibre"/>
                <a:cs typeface="Fibre"/>
                <a:sym typeface="Fibre"/>
              </a:rPr>
              <a:t>While current systems face challenges like user compliance, IoT integration, and data security, future enhancements with AI-based recommendations and smart pill dispensers can make the system more effective. This project contributes to better healthcare management, patient safety, and overall well-being.</a:t>
            </a:r>
          </a:p>
          <a:p>
            <a:pPr algn="just">
              <a:lnSpc>
                <a:spcPts val="3585"/>
              </a:lnSpc>
            </a:pPr>
          </a:p>
        </p:txBody>
      </p:sp>
      <p:sp>
        <p:nvSpPr>
          <p:cNvPr name="Freeform 4" id="4"/>
          <p:cNvSpPr/>
          <p:nvPr/>
        </p:nvSpPr>
        <p:spPr>
          <a:xfrm flipH="false" flipV="false" rot="-10800000">
            <a:off x="8147183" y="3901"/>
            <a:ext cx="2544817" cy="2045397"/>
          </a:xfrm>
          <a:custGeom>
            <a:avLst/>
            <a:gdLst/>
            <a:ahLst/>
            <a:cxnLst/>
            <a:rect r="r" b="b" t="t" l="l"/>
            <a:pathLst>
              <a:path h="2045397" w="2544817">
                <a:moveTo>
                  <a:pt x="0" y="0"/>
                </a:moveTo>
                <a:lnTo>
                  <a:pt x="2544817" y="0"/>
                </a:lnTo>
                <a:lnTo>
                  <a:pt x="2544817" y="2045397"/>
                </a:lnTo>
                <a:lnTo>
                  <a:pt x="0" y="2045397"/>
                </a:lnTo>
                <a:lnTo>
                  <a:pt x="0" y="0"/>
                </a:lnTo>
                <a:close/>
              </a:path>
            </a:pathLst>
          </a:custGeom>
          <a:blipFill>
            <a:blip r:embed="rId4"/>
            <a:stretch>
              <a:fillRect l="0" t="0" r="0" b="0"/>
            </a:stretch>
          </a:blipFill>
        </p:spPr>
      </p:sp>
      <p:sp>
        <p:nvSpPr>
          <p:cNvPr name="Freeform 5" id="5"/>
          <p:cNvSpPr/>
          <p:nvPr/>
        </p:nvSpPr>
        <p:spPr>
          <a:xfrm flipH="false" flipV="false" rot="0">
            <a:off x="-166002" y="5490117"/>
            <a:ext cx="1844004" cy="2355301"/>
          </a:xfrm>
          <a:custGeom>
            <a:avLst/>
            <a:gdLst/>
            <a:ahLst/>
            <a:cxnLst/>
            <a:rect r="r" b="b" t="t" l="l"/>
            <a:pathLst>
              <a:path h="2355301" w="1844004">
                <a:moveTo>
                  <a:pt x="0" y="0"/>
                </a:moveTo>
                <a:lnTo>
                  <a:pt x="1844004" y="0"/>
                </a:lnTo>
                <a:lnTo>
                  <a:pt x="1844004" y="2355301"/>
                </a:lnTo>
                <a:lnTo>
                  <a:pt x="0" y="2355301"/>
                </a:lnTo>
                <a:lnTo>
                  <a:pt x="0" y="0"/>
                </a:lnTo>
                <a:close/>
              </a:path>
            </a:pathLst>
          </a:custGeom>
          <a:blipFill>
            <a:blip r:embed="rId5"/>
            <a:stretch>
              <a:fillRect l="0" t="0" r="0" b="0"/>
            </a:stretch>
          </a:blipFill>
        </p:spPr>
      </p:sp>
      <p:sp>
        <p:nvSpPr>
          <p:cNvPr name="TextBox 6" id="6"/>
          <p:cNvSpPr txBox="true"/>
          <p:nvPr/>
        </p:nvSpPr>
        <p:spPr>
          <a:xfrm rot="0">
            <a:off x="481743" y="454714"/>
            <a:ext cx="3264545" cy="1005205"/>
          </a:xfrm>
          <a:prstGeom prst="rect">
            <a:avLst/>
          </a:prstGeom>
        </p:spPr>
        <p:txBody>
          <a:bodyPr anchor="t" rtlCol="false" tIns="0" lIns="0" bIns="0" rIns="0">
            <a:spAutoFit/>
          </a:bodyPr>
          <a:lstStyle/>
          <a:p>
            <a:pPr algn="ctr">
              <a:lnSpc>
                <a:spcPts val="8119"/>
              </a:lnSpc>
            </a:pPr>
            <a:r>
              <a:rPr lang="en-US" sz="5799">
                <a:solidFill>
                  <a:srgbClr val="000000"/>
                </a:solidFill>
                <a:latin typeface="Fibre"/>
                <a:ea typeface="Fibre"/>
                <a:cs typeface="Fibre"/>
                <a:sym typeface="Fibre"/>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21178" y="226728"/>
            <a:ext cx="2249643" cy="2140757"/>
          </a:xfrm>
          <a:custGeom>
            <a:avLst/>
            <a:gdLst/>
            <a:ahLst/>
            <a:cxnLst/>
            <a:rect r="r" b="b" t="t" l="l"/>
            <a:pathLst>
              <a:path h="2140757" w="2249643">
                <a:moveTo>
                  <a:pt x="0" y="0"/>
                </a:moveTo>
                <a:lnTo>
                  <a:pt x="2249644" y="0"/>
                </a:lnTo>
                <a:lnTo>
                  <a:pt x="2249644" y="2140757"/>
                </a:lnTo>
                <a:lnTo>
                  <a:pt x="0" y="2140757"/>
                </a:lnTo>
                <a:lnTo>
                  <a:pt x="0" y="0"/>
                </a:lnTo>
                <a:close/>
              </a:path>
            </a:pathLst>
          </a:custGeom>
          <a:blipFill>
            <a:blip r:embed="rId2"/>
            <a:stretch>
              <a:fillRect l="0" t="0" r="0" b="0"/>
            </a:stretch>
          </a:blipFill>
        </p:spPr>
      </p:sp>
      <p:sp>
        <p:nvSpPr>
          <p:cNvPr name="Freeform 3" id="3"/>
          <p:cNvSpPr/>
          <p:nvPr/>
        </p:nvSpPr>
        <p:spPr>
          <a:xfrm flipH="false" flipV="false" rot="0">
            <a:off x="-356938" y="4865798"/>
            <a:ext cx="3155004" cy="3024000"/>
          </a:xfrm>
          <a:custGeom>
            <a:avLst/>
            <a:gdLst/>
            <a:ahLst/>
            <a:cxnLst/>
            <a:rect r="r" b="b" t="t" l="l"/>
            <a:pathLst>
              <a:path h="3024000" w="3155004">
                <a:moveTo>
                  <a:pt x="0" y="0"/>
                </a:moveTo>
                <a:lnTo>
                  <a:pt x="3155004" y="0"/>
                </a:lnTo>
                <a:lnTo>
                  <a:pt x="3155004" y="3024000"/>
                </a:lnTo>
                <a:lnTo>
                  <a:pt x="0" y="3024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8010321" y="0"/>
            <a:ext cx="3350795" cy="3024000"/>
          </a:xfrm>
          <a:custGeom>
            <a:avLst/>
            <a:gdLst/>
            <a:ahLst/>
            <a:cxnLst/>
            <a:rect r="r" b="b" t="t" l="l"/>
            <a:pathLst>
              <a:path h="3024000" w="3350795">
                <a:moveTo>
                  <a:pt x="0" y="0"/>
                </a:moveTo>
                <a:lnTo>
                  <a:pt x="3350794" y="0"/>
                </a:lnTo>
                <a:lnTo>
                  <a:pt x="3350794" y="3024000"/>
                </a:lnTo>
                <a:lnTo>
                  <a:pt x="0" y="302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56000" y="641700"/>
            <a:ext cx="2853035" cy="929640"/>
          </a:xfrm>
          <a:prstGeom prst="rect">
            <a:avLst/>
          </a:prstGeom>
        </p:spPr>
        <p:txBody>
          <a:bodyPr anchor="t" rtlCol="false" tIns="0" lIns="0" bIns="0" rIns="0">
            <a:spAutoFit/>
          </a:bodyPr>
          <a:lstStyle/>
          <a:p>
            <a:pPr algn="ctr">
              <a:lnSpc>
                <a:spcPts val="7560"/>
              </a:lnSpc>
            </a:pPr>
            <a:r>
              <a:rPr lang="en-US" sz="5400">
                <a:solidFill>
                  <a:srgbClr val="000000"/>
                </a:solidFill>
                <a:latin typeface="Fibre"/>
                <a:ea typeface="Fibre"/>
                <a:cs typeface="Fibre"/>
                <a:sym typeface="Fibre"/>
              </a:rPr>
              <a:t>references:</a:t>
            </a:r>
          </a:p>
        </p:txBody>
      </p:sp>
      <p:sp>
        <p:nvSpPr>
          <p:cNvPr name="TextBox 6" id="6"/>
          <p:cNvSpPr txBox="true"/>
          <p:nvPr/>
        </p:nvSpPr>
        <p:spPr>
          <a:xfrm rot="0">
            <a:off x="577241" y="2616864"/>
            <a:ext cx="8678333" cy="2785745"/>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00000"/>
                </a:solidFill>
                <a:latin typeface="Fibre"/>
                <a:ea typeface="Fibre"/>
                <a:cs typeface="Fibre"/>
                <a:sym typeface="Fibre"/>
              </a:rPr>
              <a:t>Popular apps like Medisafe, MyTherapy, and Pill Reminder</a:t>
            </a:r>
          </a:p>
          <a:p>
            <a:pPr algn="just" marL="690881" indent="-345440" lvl="1">
              <a:lnSpc>
                <a:spcPts val="4480"/>
              </a:lnSpc>
              <a:buFont typeface="Arial"/>
              <a:buChar char="•"/>
            </a:pPr>
            <a:r>
              <a:rPr lang="en-US" sz="3200">
                <a:solidFill>
                  <a:srgbClr val="000000"/>
                </a:solidFill>
                <a:latin typeface="Fibre"/>
                <a:ea typeface="Fibre"/>
                <a:cs typeface="Fibre"/>
                <a:sym typeface="Fibre"/>
              </a:rPr>
              <a:t>Studies on IoT in healthcare &amp; smart pill dispensers.</a:t>
            </a:r>
          </a:p>
          <a:p>
            <a:pPr algn="just" marL="690881" indent="-345440" lvl="1">
              <a:lnSpc>
                <a:spcPts val="4480"/>
              </a:lnSpc>
              <a:buFont typeface="Arial"/>
              <a:buChar char="•"/>
            </a:pPr>
            <a:r>
              <a:rPr lang="en-US" sz="3200">
                <a:solidFill>
                  <a:srgbClr val="000000"/>
                </a:solidFill>
                <a:latin typeface="Fibre"/>
                <a:ea typeface="Fibre"/>
                <a:cs typeface="Fibre"/>
                <a:sym typeface="Fibre"/>
              </a:rPr>
              <a:t>AI &amp; IoT in smart healthcare solutions.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144" y="5047320"/>
            <a:ext cx="2436771" cy="2873833"/>
          </a:xfrm>
          <a:custGeom>
            <a:avLst/>
            <a:gdLst/>
            <a:ahLst/>
            <a:cxnLst/>
            <a:rect r="r" b="b" t="t" l="l"/>
            <a:pathLst>
              <a:path h="2873833" w="2436771">
                <a:moveTo>
                  <a:pt x="0" y="0"/>
                </a:moveTo>
                <a:lnTo>
                  <a:pt x="2436771" y="0"/>
                </a:lnTo>
                <a:lnTo>
                  <a:pt x="2436771" y="2873833"/>
                </a:lnTo>
                <a:lnTo>
                  <a:pt x="0" y="2873833"/>
                </a:lnTo>
                <a:lnTo>
                  <a:pt x="0" y="0"/>
                </a:lnTo>
                <a:close/>
              </a:path>
            </a:pathLst>
          </a:custGeom>
          <a:blipFill>
            <a:blip r:embed="rId2"/>
            <a:stretch>
              <a:fillRect l="0" t="0" r="0" b="0"/>
            </a:stretch>
          </a:blipFill>
        </p:spPr>
      </p:sp>
      <p:sp>
        <p:nvSpPr>
          <p:cNvPr name="Freeform 3" id="3"/>
          <p:cNvSpPr/>
          <p:nvPr/>
        </p:nvSpPr>
        <p:spPr>
          <a:xfrm flipH="false" flipV="false" rot="0">
            <a:off x="8755923" y="-474013"/>
            <a:ext cx="2586013" cy="2095748"/>
          </a:xfrm>
          <a:custGeom>
            <a:avLst/>
            <a:gdLst/>
            <a:ahLst/>
            <a:cxnLst/>
            <a:rect r="r" b="b" t="t" l="l"/>
            <a:pathLst>
              <a:path h="2095748" w="2586013">
                <a:moveTo>
                  <a:pt x="0" y="0"/>
                </a:moveTo>
                <a:lnTo>
                  <a:pt x="2586013" y="0"/>
                </a:lnTo>
                <a:lnTo>
                  <a:pt x="2586013" y="2095748"/>
                </a:lnTo>
                <a:lnTo>
                  <a:pt x="0" y="2095748"/>
                </a:lnTo>
                <a:lnTo>
                  <a:pt x="0" y="0"/>
                </a:lnTo>
                <a:close/>
              </a:path>
            </a:pathLst>
          </a:custGeom>
          <a:blipFill>
            <a:blip r:embed="rId3"/>
            <a:stretch>
              <a:fillRect l="0" t="0" r="0" b="0"/>
            </a:stretch>
          </a:blipFill>
        </p:spPr>
      </p:sp>
      <p:sp>
        <p:nvSpPr>
          <p:cNvPr name="TextBox 4" id="4"/>
          <p:cNvSpPr txBox="true"/>
          <p:nvPr/>
        </p:nvSpPr>
        <p:spPr>
          <a:xfrm rot="0">
            <a:off x="4098084" y="741626"/>
            <a:ext cx="1291084" cy="880110"/>
          </a:xfrm>
          <a:prstGeom prst="rect">
            <a:avLst/>
          </a:prstGeom>
        </p:spPr>
        <p:txBody>
          <a:bodyPr anchor="t" rtlCol="false" tIns="0" lIns="0" bIns="0" rIns="0">
            <a:spAutoFit/>
          </a:bodyPr>
          <a:lstStyle/>
          <a:p>
            <a:pPr algn="ctr">
              <a:lnSpc>
                <a:spcPts val="7140"/>
              </a:lnSpc>
            </a:pPr>
            <a:r>
              <a:rPr lang="en-US" sz="5100">
                <a:solidFill>
                  <a:srgbClr val="000000"/>
                </a:solidFill>
                <a:latin typeface="Fibre"/>
                <a:ea typeface="Fibre"/>
                <a:cs typeface="Fibre"/>
                <a:sym typeface="Fibre"/>
              </a:rPr>
              <a:t>Q&amp;A: </a:t>
            </a:r>
          </a:p>
        </p:txBody>
      </p:sp>
      <p:sp>
        <p:nvSpPr>
          <p:cNvPr name="TextBox 5" id="5"/>
          <p:cNvSpPr txBox="true"/>
          <p:nvPr/>
        </p:nvSpPr>
        <p:spPr>
          <a:xfrm rot="0">
            <a:off x="3438994" y="3208049"/>
            <a:ext cx="3330029" cy="1005205"/>
          </a:xfrm>
          <a:prstGeom prst="rect">
            <a:avLst/>
          </a:prstGeom>
        </p:spPr>
        <p:txBody>
          <a:bodyPr anchor="t" rtlCol="false" tIns="0" lIns="0" bIns="0" rIns="0">
            <a:spAutoFit/>
          </a:bodyPr>
          <a:lstStyle/>
          <a:p>
            <a:pPr algn="ctr">
              <a:lnSpc>
                <a:spcPts val="8119"/>
              </a:lnSpc>
            </a:pPr>
            <a:r>
              <a:rPr lang="en-US" sz="5799">
                <a:solidFill>
                  <a:srgbClr val="000000"/>
                </a:solidFill>
                <a:latin typeface="Fibre"/>
                <a:ea typeface="Fibre"/>
                <a:cs typeface="Fibre"/>
                <a:sym typeface="Fibre"/>
              </a:rPr>
              <a:t>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3029" y="5968842"/>
            <a:ext cx="2984927" cy="1670315"/>
          </a:xfrm>
          <a:custGeom>
            <a:avLst/>
            <a:gdLst/>
            <a:ahLst/>
            <a:cxnLst/>
            <a:rect r="r" b="b" t="t" l="l"/>
            <a:pathLst>
              <a:path h="1670315" w="2984927">
                <a:moveTo>
                  <a:pt x="0" y="0"/>
                </a:moveTo>
                <a:lnTo>
                  <a:pt x="2984927" y="0"/>
                </a:lnTo>
                <a:lnTo>
                  <a:pt x="2984927" y="1670316"/>
                </a:lnTo>
                <a:lnTo>
                  <a:pt x="0" y="1670316"/>
                </a:lnTo>
                <a:lnTo>
                  <a:pt x="0" y="0"/>
                </a:lnTo>
                <a:close/>
              </a:path>
            </a:pathLst>
          </a:custGeom>
          <a:blipFill>
            <a:blip r:embed="rId2"/>
            <a:stretch>
              <a:fillRect l="0" t="0" r="0" b="0"/>
            </a:stretch>
          </a:blipFill>
        </p:spPr>
      </p:sp>
      <p:sp>
        <p:nvSpPr>
          <p:cNvPr name="Freeform 3" id="3"/>
          <p:cNvSpPr/>
          <p:nvPr/>
        </p:nvSpPr>
        <p:spPr>
          <a:xfrm flipH="false" flipV="false" rot="-10800000">
            <a:off x="8147183" y="0"/>
            <a:ext cx="2544817" cy="2045397"/>
          </a:xfrm>
          <a:custGeom>
            <a:avLst/>
            <a:gdLst/>
            <a:ahLst/>
            <a:cxnLst/>
            <a:rect r="r" b="b" t="t" l="l"/>
            <a:pathLst>
              <a:path h="2045397" w="2544817">
                <a:moveTo>
                  <a:pt x="0" y="0"/>
                </a:moveTo>
                <a:lnTo>
                  <a:pt x="2544817" y="0"/>
                </a:lnTo>
                <a:lnTo>
                  <a:pt x="2544817" y="2045397"/>
                </a:lnTo>
                <a:lnTo>
                  <a:pt x="0" y="2045397"/>
                </a:lnTo>
                <a:lnTo>
                  <a:pt x="0" y="0"/>
                </a:lnTo>
                <a:close/>
              </a:path>
            </a:pathLst>
          </a:custGeom>
          <a:blipFill>
            <a:blip r:embed="rId3"/>
            <a:stretch>
              <a:fillRect l="0" t="0" r="0" b="0"/>
            </a:stretch>
          </a:blipFill>
        </p:spPr>
      </p:sp>
      <p:sp>
        <p:nvSpPr>
          <p:cNvPr name="TextBox 4" id="4"/>
          <p:cNvSpPr txBox="true"/>
          <p:nvPr/>
        </p:nvSpPr>
        <p:spPr>
          <a:xfrm rot="0">
            <a:off x="686415" y="632175"/>
            <a:ext cx="3930968" cy="1005205"/>
          </a:xfrm>
          <a:prstGeom prst="rect">
            <a:avLst/>
          </a:prstGeom>
        </p:spPr>
        <p:txBody>
          <a:bodyPr anchor="t" rtlCol="false" tIns="0" lIns="0" bIns="0" rIns="0">
            <a:spAutoFit/>
          </a:bodyPr>
          <a:lstStyle/>
          <a:p>
            <a:pPr algn="ctr">
              <a:lnSpc>
                <a:spcPts val="8119"/>
              </a:lnSpc>
            </a:pPr>
            <a:r>
              <a:rPr lang="en-US" sz="5799">
                <a:solidFill>
                  <a:srgbClr val="000000"/>
                </a:solidFill>
                <a:latin typeface="Fibre"/>
                <a:ea typeface="Fibre"/>
                <a:cs typeface="Fibre"/>
                <a:sym typeface="Fibre"/>
              </a:rPr>
              <a:t>Introduction:</a:t>
            </a:r>
          </a:p>
        </p:txBody>
      </p:sp>
      <p:sp>
        <p:nvSpPr>
          <p:cNvPr name="TextBox 5" id="5"/>
          <p:cNvSpPr txBox="true"/>
          <p:nvPr/>
        </p:nvSpPr>
        <p:spPr>
          <a:xfrm rot="0">
            <a:off x="530020" y="1268908"/>
            <a:ext cx="9936000" cy="6165213"/>
          </a:xfrm>
          <a:prstGeom prst="rect">
            <a:avLst/>
          </a:prstGeom>
        </p:spPr>
        <p:txBody>
          <a:bodyPr anchor="t" rtlCol="false" tIns="0" lIns="0" bIns="0" rIns="0">
            <a:spAutoFit/>
          </a:bodyPr>
          <a:lstStyle/>
          <a:p>
            <a:pPr algn="l">
              <a:lnSpc>
                <a:spcPts val="4060"/>
              </a:lnSpc>
            </a:pPr>
          </a:p>
          <a:p>
            <a:pPr algn="l">
              <a:lnSpc>
                <a:spcPts val="4060"/>
              </a:lnSpc>
            </a:pPr>
            <a:r>
              <a:rPr lang="en-US" sz="2900">
                <a:solidFill>
                  <a:srgbClr val="000000"/>
                </a:solidFill>
                <a:latin typeface="Fibre"/>
                <a:ea typeface="Fibre"/>
                <a:cs typeface="Fibre"/>
                <a:sym typeface="Fibre"/>
              </a:rPr>
              <a:t>Medication non-adherence is a major health issue, especially among elderly individuals, chronic patients, and busy professionals. Forgetting to take medicines on time can lead to serious health complications and ineffective treatment.</a:t>
            </a:r>
          </a:p>
          <a:p>
            <a:pPr algn="l">
              <a:lnSpc>
                <a:spcPts val="4060"/>
              </a:lnSpc>
            </a:pPr>
            <a:r>
              <a:rPr lang="en-US" sz="2900">
                <a:solidFill>
                  <a:srgbClr val="000000"/>
                </a:solidFill>
                <a:latin typeface="Fibre"/>
                <a:ea typeface="Fibre"/>
                <a:cs typeface="Fibre"/>
                <a:sym typeface="Fibre"/>
              </a:rPr>
              <a:t>An app-based automatic medicine reminder system helps users by providing timely alerts, dose tracking, and caregiver notifications to ensure proper medication adherence. With features like smart notifications, AI-based scheduling, and IoT integration, this system enhances healthcare efficiency and patient well-being. 🚀💊</a:t>
            </a:r>
          </a:p>
          <a:p>
            <a:pPr algn="l">
              <a:lnSpc>
                <a:spcPts val="4060"/>
              </a:lnSpc>
            </a:pPr>
          </a:p>
        </p:txBody>
      </p:sp>
      <p:sp>
        <p:nvSpPr>
          <p:cNvPr name="Freeform 6" id="6"/>
          <p:cNvSpPr/>
          <p:nvPr/>
        </p:nvSpPr>
        <p:spPr>
          <a:xfrm flipH="false" flipV="false" rot="0">
            <a:off x="5157737" y="118364"/>
            <a:ext cx="1521493" cy="1581893"/>
          </a:xfrm>
          <a:custGeom>
            <a:avLst/>
            <a:gdLst/>
            <a:ahLst/>
            <a:cxnLst/>
            <a:rect r="r" b="b" t="t" l="l"/>
            <a:pathLst>
              <a:path h="1581893" w="1521493">
                <a:moveTo>
                  <a:pt x="0" y="0"/>
                </a:moveTo>
                <a:lnTo>
                  <a:pt x="1521493" y="0"/>
                </a:lnTo>
                <a:lnTo>
                  <a:pt x="1521493" y="1581893"/>
                </a:lnTo>
                <a:lnTo>
                  <a:pt x="0" y="1581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847231" y="4191356"/>
            <a:ext cx="3732700" cy="4173154"/>
          </a:xfrm>
          <a:custGeom>
            <a:avLst/>
            <a:gdLst/>
            <a:ahLst/>
            <a:cxnLst/>
            <a:rect r="r" b="b" t="t" l="l"/>
            <a:pathLst>
              <a:path h="4173154" w="3732700">
                <a:moveTo>
                  <a:pt x="0" y="0"/>
                </a:moveTo>
                <a:lnTo>
                  <a:pt x="3732700" y="0"/>
                </a:lnTo>
                <a:lnTo>
                  <a:pt x="3732700" y="4173154"/>
                </a:lnTo>
                <a:lnTo>
                  <a:pt x="0" y="4173154"/>
                </a:lnTo>
                <a:lnTo>
                  <a:pt x="0" y="0"/>
                </a:lnTo>
                <a:close/>
              </a:path>
            </a:pathLst>
          </a:custGeom>
          <a:blipFill>
            <a:blip r:embed="rId2"/>
            <a:stretch>
              <a:fillRect l="-6393" t="0" r="-6393" b="0"/>
            </a:stretch>
          </a:blipFill>
        </p:spPr>
      </p:sp>
      <p:sp>
        <p:nvSpPr>
          <p:cNvPr name="Freeform 3" id="3"/>
          <p:cNvSpPr/>
          <p:nvPr/>
        </p:nvSpPr>
        <p:spPr>
          <a:xfrm flipH="false" flipV="false" rot="0">
            <a:off x="8650939" y="-140184"/>
            <a:ext cx="2985779" cy="2959654"/>
          </a:xfrm>
          <a:custGeom>
            <a:avLst/>
            <a:gdLst/>
            <a:ahLst/>
            <a:cxnLst/>
            <a:rect r="r" b="b" t="t" l="l"/>
            <a:pathLst>
              <a:path h="2959654" w="2985779">
                <a:moveTo>
                  <a:pt x="0" y="0"/>
                </a:moveTo>
                <a:lnTo>
                  <a:pt x="2985780" y="0"/>
                </a:lnTo>
                <a:lnTo>
                  <a:pt x="2985780" y="2959653"/>
                </a:lnTo>
                <a:lnTo>
                  <a:pt x="0" y="2959653"/>
                </a:lnTo>
                <a:lnTo>
                  <a:pt x="0" y="0"/>
                </a:lnTo>
                <a:close/>
              </a:path>
            </a:pathLst>
          </a:custGeom>
          <a:blipFill>
            <a:blip r:embed="rId2"/>
            <a:stretch>
              <a:fillRect l="0" t="0" r="0" b="0"/>
            </a:stretch>
          </a:blipFill>
        </p:spPr>
      </p:sp>
      <p:sp>
        <p:nvSpPr>
          <p:cNvPr name="Freeform 4" id="4"/>
          <p:cNvSpPr/>
          <p:nvPr/>
        </p:nvSpPr>
        <p:spPr>
          <a:xfrm flipH="false" flipV="false" rot="0">
            <a:off x="7372906" y="2740415"/>
            <a:ext cx="2901883" cy="2901883"/>
          </a:xfrm>
          <a:custGeom>
            <a:avLst/>
            <a:gdLst/>
            <a:ahLst/>
            <a:cxnLst/>
            <a:rect r="r" b="b" t="t" l="l"/>
            <a:pathLst>
              <a:path h="2901883" w="2901883">
                <a:moveTo>
                  <a:pt x="0" y="0"/>
                </a:moveTo>
                <a:lnTo>
                  <a:pt x="2901882" y="0"/>
                </a:lnTo>
                <a:lnTo>
                  <a:pt x="2901882" y="2901883"/>
                </a:lnTo>
                <a:lnTo>
                  <a:pt x="0" y="2901883"/>
                </a:lnTo>
                <a:lnTo>
                  <a:pt x="0" y="0"/>
                </a:lnTo>
                <a:close/>
              </a:path>
            </a:pathLst>
          </a:custGeom>
          <a:blipFill>
            <a:blip r:embed="rId3"/>
            <a:stretch>
              <a:fillRect l="0" t="0" r="0" b="0"/>
            </a:stretch>
          </a:blipFill>
        </p:spPr>
      </p:sp>
      <p:sp>
        <p:nvSpPr>
          <p:cNvPr name="TextBox 5" id="5"/>
          <p:cNvSpPr txBox="true"/>
          <p:nvPr/>
        </p:nvSpPr>
        <p:spPr>
          <a:xfrm rot="0">
            <a:off x="756000" y="651225"/>
            <a:ext cx="9180000" cy="1555114"/>
          </a:xfrm>
          <a:prstGeom prst="rect">
            <a:avLst/>
          </a:prstGeom>
        </p:spPr>
        <p:txBody>
          <a:bodyPr anchor="t" rtlCol="false" tIns="0" lIns="0" bIns="0" rIns="0">
            <a:spAutoFit/>
          </a:bodyPr>
          <a:lstStyle/>
          <a:p>
            <a:pPr algn="ctr">
              <a:lnSpc>
                <a:spcPts val="6160"/>
              </a:lnSpc>
            </a:pPr>
            <a:r>
              <a:rPr lang="en-US" sz="4400">
                <a:solidFill>
                  <a:srgbClr val="000000"/>
                </a:solidFill>
                <a:latin typeface="Fibre"/>
                <a:ea typeface="Fibre"/>
                <a:cs typeface="Fibre"/>
                <a:sym typeface="Fibre"/>
              </a:rPr>
              <a:t>Project Overview: App-Based Automatic Medicine Reminder System</a:t>
            </a:r>
          </a:p>
        </p:txBody>
      </p:sp>
      <p:sp>
        <p:nvSpPr>
          <p:cNvPr name="TextBox 6" id="6"/>
          <p:cNvSpPr txBox="true"/>
          <p:nvPr/>
        </p:nvSpPr>
        <p:spPr>
          <a:xfrm rot="0">
            <a:off x="756000" y="2139664"/>
            <a:ext cx="6276100" cy="3593466"/>
          </a:xfrm>
          <a:prstGeom prst="rect">
            <a:avLst/>
          </a:prstGeom>
        </p:spPr>
        <p:txBody>
          <a:bodyPr anchor="t" rtlCol="false" tIns="0" lIns="0" bIns="0" rIns="0">
            <a:spAutoFit/>
          </a:bodyPr>
          <a:lstStyle/>
          <a:p>
            <a:pPr algn="l">
              <a:lnSpc>
                <a:spcPts val="4059"/>
              </a:lnSpc>
            </a:pPr>
            <a:r>
              <a:rPr lang="en-US" sz="2899">
                <a:solidFill>
                  <a:srgbClr val="000000"/>
                </a:solidFill>
                <a:latin typeface="Fibre"/>
                <a:ea typeface="Fibre"/>
                <a:cs typeface="Fibre"/>
                <a:sym typeface="Fibre"/>
              </a:rPr>
              <a:t> Objective:</a:t>
            </a:r>
          </a:p>
          <a:p>
            <a:pPr algn="l">
              <a:lnSpc>
                <a:spcPts val="4059"/>
              </a:lnSpc>
            </a:pPr>
            <a:r>
              <a:rPr lang="en-US" sz="2899">
                <a:solidFill>
                  <a:srgbClr val="000000"/>
                </a:solidFill>
                <a:latin typeface="Fibre"/>
                <a:ea typeface="Fibre"/>
                <a:cs typeface="Fibre"/>
                <a:sym typeface="Fibre"/>
              </a:rPr>
              <a:t>To develop an app-based system that helps users take their medicines on time through automated reminders, tracking, and caregiver notifications, ensuring better medication adherence.</a:t>
            </a:r>
          </a:p>
          <a:p>
            <a:pPr algn="l">
              <a:lnSpc>
                <a:spcPts val="405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36426" y="170067"/>
            <a:ext cx="8619147" cy="7162715"/>
          </a:xfrm>
          <a:prstGeom prst="rect">
            <a:avLst/>
          </a:prstGeom>
        </p:spPr>
        <p:txBody>
          <a:bodyPr anchor="t" rtlCol="false" tIns="0" lIns="0" bIns="0" rIns="0">
            <a:spAutoFit/>
          </a:bodyPr>
          <a:lstStyle/>
          <a:p>
            <a:pPr algn="l">
              <a:lnSpc>
                <a:spcPts val="3154"/>
              </a:lnSpc>
            </a:pPr>
            <a:r>
              <a:rPr lang="en-US" sz="2253">
                <a:solidFill>
                  <a:srgbClr val="000000"/>
                </a:solidFill>
                <a:latin typeface="Fibre"/>
                <a:ea typeface="Fibre"/>
                <a:cs typeface="Fibre"/>
                <a:sym typeface="Fibre"/>
              </a:rPr>
              <a:t>  </a:t>
            </a:r>
          </a:p>
          <a:p>
            <a:pPr algn="l">
              <a:lnSpc>
                <a:spcPts val="6060"/>
              </a:lnSpc>
            </a:pPr>
            <a:r>
              <a:rPr lang="en-US" sz="4328">
                <a:solidFill>
                  <a:srgbClr val="000000"/>
                </a:solidFill>
                <a:latin typeface="Fibre"/>
                <a:ea typeface="Fibre"/>
                <a:cs typeface="Fibre"/>
                <a:sym typeface="Fibre"/>
              </a:rPr>
              <a:t>Key Features:</a:t>
            </a:r>
          </a:p>
          <a:p>
            <a:pPr algn="l" marL="567578" indent="-283789" lvl="1">
              <a:lnSpc>
                <a:spcPts val="3680"/>
              </a:lnSpc>
              <a:buFont typeface="Arial"/>
              <a:buChar char="•"/>
            </a:pPr>
            <a:r>
              <a:rPr lang="en-US" sz="2628">
                <a:solidFill>
                  <a:srgbClr val="000000"/>
                </a:solidFill>
                <a:latin typeface="Fibre"/>
                <a:ea typeface="Fibre"/>
                <a:cs typeface="Fibre"/>
                <a:sym typeface="Fibre"/>
              </a:rPr>
              <a:t> Timely Alerts – Push notifications, SMS, or voice reminders for scheduled medicines.</a:t>
            </a:r>
          </a:p>
          <a:p>
            <a:pPr algn="l" marL="567578" indent="-283789" lvl="1">
              <a:lnSpc>
                <a:spcPts val="3680"/>
              </a:lnSpc>
              <a:buFont typeface="Arial"/>
              <a:buChar char="•"/>
            </a:pPr>
            <a:r>
              <a:rPr lang="en-US" sz="2628">
                <a:solidFill>
                  <a:srgbClr val="000000"/>
                </a:solidFill>
                <a:latin typeface="Fibre"/>
                <a:ea typeface="Fibre"/>
                <a:cs typeface="Fibre"/>
                <a:sym typeface="Fibre"/>
              </a:rPr>
              <a:t>medication Tracking – Users can confirm, snooze, or skip doses.</a:t>
            </a:r>
          </a:p>
          <a:p>
            <a:pPr algn="l" marL="567578" indent="-283789" lvl="1">
              <a:lnSpc>
                <a:spcPts val="3680"/>
              </a:lnSpc>
              <a:buFont typeface="Arial"/>
              <a:buChar char="•"/>
            </a:pPr>
            <a:r>
              <a:rPr lang="en-US" sz="2628">
                <a:solidFill>
                  <a:srgbClr val="000000"/>
                </a:solidFill>
                <a:latin typeface="Fibre"/>
                <a:ea typeface="Fibre"/>
                <a:cs typeface="Fibre"/>
                <a:sym typeface="Fibre"/>
              </a:rPr>
              <a:t> Caregiver Notifications – Alerts family members if a dose is missed.</a:t>
            </a:r>
          </a:p>
          <a:p>
            <a:pPr algn="l" marL="567578" indent="-283789" lvl="1">
              <a:lnSpc>
                <a:spcPts val="3680"/>
              </a:lnSpc>
              <a:buFont typeface="Arial"/>
              <a:buChar char="•"/>
            </a:pPr>
            <a:r>
              <a:rPr lang="en-US" sz="2628">
                <a:solidFill>
                  <a:srgbClr val="000000"/>
                </a:solidFill>
                <a:latin typeface="Fibre"/>
                <a:ea typeface="Fibre"/>
                <a:cs typeface="Fibre"/>
                <a:sym typeface="Fibre"/>
              </a:rPr>
              <a:t>User-Friendly UI – Simple interface for elderly and non-tech users.</a:t>
            </a:r>
          </a:p>
          <a:p>
            <a:pPr algn="l" marL="567578" indent="-283789" lvl="1">
              <a:lnSpc>
                <a:spcPts val="3680"/>
              </a:lnSpc>
              <a:buFont typeface="Arial"/>
              <a:buChar char="•"/>
            </a:pPr>
            <a:r>
              <a:rPr lang="en-US" sz="2628">
                <a:solidFill>
                  <a:srgbClr val="000000"/>
                </a:solidFill>
                <a:latin typeface="Fibre"/>
                <a:ea typeface="Fibre"/>
                <a:cs typeface="Fibre"/>
                <a:sym typeface="Fibre"/>
              </a:rPr>
              <a:t> AI &amp; Smart Suggestions – Future integration for personalized schedules.</a:t>
            </a:r>
          </a:p>
          <a:p>
            <a:pPr algn="l" marL="567578" indent="-283789" lvl="1">
              <a:lnSpc>
                <a:spcPts val="3680"/>
              </a:lnSpc>
              <a:buFont typeface="Arial"/>
              <a:buChar char="•"/>
            </a:pPr>
            <a:r>
              <a:rPr lang="en-US" sz="2628">
                <a:solidFill>
                  <a:srgbClr val="000000"/>
                </a:solidFill>
                <a:latin typeface="Fibre"/>
                <a:ea typeface="Fibre"/>
                <a:cs typeface="Fibre"/>
                <a:sym typeface="Fibre"/>
              </a:rPr>
              <a:t> IoT Integration (Optional) – Smart pill dispensers or smartwatch alerts.</a:t>
            </a:r>
          </a:p>
          <a:p>
            <a:pPr algn="l">
              <a:lnSpc>
                <a:spcPts val="3154"/>
              </a:lnSpc>
              <a:spcBef>
                <a:spcPct val="0"/>
              </a:spcBef>
            </a:pPr>
          </a:p>
        </p:txBody>
      </p:sp>
      <p:sp>
        <p:nvSpPr>
          <p:cNvPr name="Freeform 3" id="3"/>
          <p:cNvSpPr/>
          <p:nvPr/>
        </p:nvSpPr>
        <p:spPr>
          <a:xfrm flipH="false" flipV="false" rot="0">
            <a:off x="0" y="5204699"/>
            <a:ext cx="1844004" cy="2355301"/>
          </a:xfrm>
          <a:custGeom>
            <a:avLst/>
            <a:gdLst/>
            <a:ahLst/>
            <a:cxnLst/>
            <a:rect r="r" b="b" t="t" l="l"/>
            <a:pathLst>
              <a:path h="2355301" w="1844004">
                <a:moveTo>
                  <a:pt x="0" y="0"/>
                </a:moveTo>
                <a:lnTo>
                  <a:pt x="1844004" y="0"/>
                </a:lnTo>
                <a:lnTo>
                  <a:pt x="1844004" y="2355301"/>
                </a:lnTo>
                <a:lnTo>
                  <a:pt x="0" y="2355301"/>
                </a:lnTo>
                <a:lnTo>
                  <a:pt x="0" y="0"/>
                </a:lnTo>
                <a:close/>
              </a:path>
            </a:pathLst>
          </a:custGeom>
          <a:blipFill>
            <a:blip r:embed="rId2"/>
            <a:stretch>
              <a:fillRect l="0" t="0" r="0" b="0"/>
            </a:stretch>
          </a:blipFill>
        </p:spPr>
      </p:sp>
      <p:sp>
        <p:nvSpPr>
          <p:cNvPr name="Freeform 4" id="4"/>
          <p:cNvSpPr/>
          <p:nvPr/>
        </p:nvSpPr>
        <p:spPr>
          <a:xfrm flipH="false" flipV="false" rot="-842693">
            <a:off x="4201212" y="153846"/>
            <a:ext cx="1013809" cy="1204309"/>
          </a:xfrm>
          <a:custGeom>
            <a:avLst/>
            <a:gdLst/>
            <a:ahLst/>
            <a:cxnLst/>
            <a:rect r="r" b="b" t="t" l="l"/>
            <a:pathLst>
              <a:path h="1204309" w="1013809">
                <a:moveTo>
                  <a:pt x="0" y="0"/>
                </a:moveTo>
                <a:lnTo>
                  <a:pt x="1013809" y="0"/>
                </a:lnTo>
                <a:lnTo>
                  <a:pt x="1013809" y="1204308"/>
                </a:lnTo>
                <a:lnTo>
                  <a:pt x="0" y="1204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7797600" y="291469"/>
            <a:ext cx="4276800" cy="1928448"/>
          </a:xfrm>
          <a:custGeom>
            <a:avLst/>
            <a:gdLst/>
            <a:ahLst/>
            <a:cxnLst/>
            <a:rect r="r" b="b" t="t" l="l"/>
            <a:pathLst>
              <a:path h="1928448" w="4276800">
                <a:moveTo>
                  <a:pt x="0" y="0"/>
                </a:moveTo>
                <a:lnTo>
                  <a:pt x="4276800" y="0"/>
                </a:lnTo>
                <a:lnTo>
                  <a:pt x="4276800" y="1928448"/>
                </a:lnTo>
                <a:lnTo>
                  <a:pt x="0" y="192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382400" y="5562966"/>
            <a:ext cx="4276800" cy="1928448"/>
          </a:xfrm>
          <a:custGeom>
            <a:avLst/>
            <a:gdLst/>
            <a:ahLst/>
            <a:cxnLst/>
            <a:rect r="r" b="b" t="t" l="l"/>
            <a:pathLst>
              <a:path h="1928448" w="4276800">
                <a:moveTo>
                  <a:pt x="0" y="0"/>
                </a:moveTo>
                <a:lnTo>
                  <a:pt x="4276800" y="0"/>
                </a:lnTo>
                <a:lnTo>
                  <a:pt x="4276800" y="1928448"/>
                </a:lnTo>
                <a:lnTo>
                  <a:pt x="0" y="192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56000" y="1341424"/>
            <a:ext cx="9180000" cy="6037581"/>
          </a:xfrm>
          <a:prstGeom prst="rect">
            <a:avLst/>
          </a:prstGeom>
        </p:spPr>
        <p:txBody>
          <a:bodyPr anchor="t" rtlCol="false" tIns="0" lIns="0" bIns="0" rIns="0">
            <a:spAutoFit/>
          </a:bodyPr>
          <a:lstStyle/>
          <a:p>
            <a:pPr algn="l">
              <a:lnSpc>
                <a:spcPts val="3219"/>
              </a:lnSpc>
            </a:pPr>
            <a:r>
              <a:rPr lang="en-US" sz="2299">
                <a:solidFill>
                  <a:srgbClr val="000000"/>
                </a:solidFill>
                <a:latin typeface="Fibre"/>
                <a:ea typeface="Fibre"/>
                <a:cs typeface="Fibre"/>
                <a:sym typeface="Fibre"/>
              </a:rPr>
              <a:t> </a:t>
            </a:r>
          </a:p>
          <a:p>
            <a:pPr algn="l" marL="496564" indent="-248282" lvl="1">
              <a:lnSpc>
                <a:spcPts val="3219"/>
              </a:lnSpc>
              <a:buFont typeface="Arial"/>
              <a:buChar char="•"/>
            </a:pPr>
            <a:r>
              <a:rPr lang="en-US" sz="2299">
                <a:solidFill>
                  <a:srgbClr val="000000"/>
                </a:solidFill>
                <a:latin typeface="Fibre"/>
                <a:ea typeface="Fibre"/>
                <a:cs typeface="Fibre"/>
                <a:sym typeface="Fibre"/>
              </a:rPr>
              <a:t> </a:t>
            </a:r>
            <a:r>
              <a:rPr lang="en-US" sz="2299">
                <a:solidFill>
                  <a:srgbClr val="000000"/>
                </a:solidFill>
                <a:latin typeface="Fibre"/>
                <a:ea typeface="Fibre"/>
                <a:cs typeface="Fibre"/>
                <a:sym typeface="Fibre"/>
              </a:rPr>
              <a:t>No Confirmation of Medicine Intake – Users may dismiss reminders without taking the dose.</a:t>
            </a:r>
          </a:p>
          <a:p>
            <a:pPr algn="l" marL="496564" indent="-248282" lvl="1">
              <a:lnSpc>
                <a:spcPts val="3219"/>
              </a:lnSpc>
              <a:buFont typeface="Arial"/>
              <a:buChar char="•"/>
            </a:pPr>
            <a:r>
              <a:rPr lang="en-US" sz="2299">
                <a:solidFill>
                  <a:srgbClr val="000000"/>
                </a:solidFill>
                <a:latin typeface="Fibre"/>
                <a:ea typeface="Fibre"/>
                <a:cs typeface="Fibre"/>
                <a:sym typeface="Fibre"/>
              </a:rPr>
              <a:t> </a:t>
            </a:r>
            <a:r>
              <a:rPr lang="en-US" sz="2299">
                <a:solidFill>
                  <a:srgbClr val="000000"/>
                </a:solidFill>
                <a:latin typeface="Fibre"/>
                <a:ea typeface="Fibre"/>
                <a:cs typeface="Fibre"/>
                <a:sym typeface="Fibre"/>
              </a:rPr>
              <a:t>Limited Caregiver Alerts – Many apps lack real-time notifications for family or doctors.</a:t>
            </a:r>
          </a:p>
          <a:p>
            <a:pPr algn="l" marL="496564" indent="-248282" lvl="1">
              <a:lnSpc>
                <a:spcPts val="3219"/>
              </a:lnSpc>
              <a:buFont typeface="Arial"/>
              <a:buChar char="•"/>
            </a:pPr>
            <a:r>
              <a:rPr lang="en-US" sz="2299">
                <a:solidFill>
                  <a:srgbClr val="000000"/>
                </a:solidFill>
                <a:latin typeface="Fibre"/>
                <a:ea typeface="Fibre"/>
                <a:cs typeface="Fibre"/>
                <a:sym typeface="Fibre"/>
              </a:rPr>
              <a:t>Poor Elderly Accessibility – Seniors may struggle with complex interfaces.</a:t>
            </a:r>
          </a:p>
          <a:p>
            <a:pPr algn="l" marL="518154" indent="-259077" lvl="1">
              <a:lnSpc>
                <a:spcPts val="3359"/>
              </a:lnSpc>
              <a:buFont typeface="Arial"/>
              <a:buChar char="•"/>
            </a:pPr>
            <a:r>
              <a:rPr lang="en-US" sz="2399">
                <a:solidFill>
                  <a:srgbClr val="000000"/>
                </a:solidFill>
                <a:latin typeface="Fibre"/>
                <a:ea typeface="Fibre"/>
                <a:cs typeface="Fibre"/>
                <a:sym typeface="Fibre"/>
              </a:rPr>
              <a:t>No Smart Monitoring – Lack of IoT-based tracking like smart pill dispensers.</a:t>
            </a:r>
          </a:p>
          <a:p>
            <a:pPr algn="l" marL="496564" indent="-248282" lvl="1">
              <a:lnSpc>
                <a:spcPts val="3219"/>
              </a:lnSpc>
              <a:buFont typeface="Arial"/>
              <a:buChar char="•"/>
            </a:pPr>
            <a:r>
              <a:rPr lang="en-US" sz="2299">
                <a:solidFill>
                  <a:srgbClr val="000000"/>
                </a:solidFill>
                <a:latin typeface="Fibre"/>
                <a:ea typeface="Fibre"/>
                <a:cs typeface="Fibre"/>
                <a:sym typeface="Fibre"/>
              </a:rPr>
              <a:t>Ignored Notifications – Simple alerts may not be enough; users tend to skip them.</a:t>
            </a:r>
            <a:r>
              <a:rPr lang="en-US" sz="2299">
                <a:solidFill>
                  <a:srgbClr val="000000"/>
                </a:solidFill>
                <a:latin typeface="Fibre"/>
                <a:ea typeface="Fibre"/>
                <a:cs typeface="Fibre"/>
                <a:sym typeface="Fibre"/>
              </a:rPr>
              <a:t> </a:t>
            </a:r>
            <a:r>
              <a:rPr lang="en-US" sz="2299">
                <a:solidFill>
                  <a:srgbClr val="000000"/>
                </a:solidFill>
                <a:latin typeface="Fibre"/>
                <a:ea typeface="Fibre"/>
                <a:cs typeface="Fibre"/>
                <a:sym typeface="Fibre"/>
              </a:rPr>
              <a:t>Internet Dependency – Cloud-based systems fail in areas with poor connectivity.</a:t>
            </a:r>
          </a:p>
          <a:p>
            <a:pPr algn="l" marL="496564" indent="-248282" lvl="1">
              <a:lnSpc>
                <a:spcPts val="3219"/>
              </a:lnSpc>
              <a:buFont typeface="Arial"/>
              <a:buChar char="•"/>
            </a:pPr>
            <a:r>
              <a:rPr lang="en-US" sz="2299">
                <a:solidFill>
                  <a:srgbClr val="000000"/>
                </a:solidFill>
                <a:latin typeface="Fibre"/>
                <a:ea typeface="Fibre"/>
                <a:cs typeface="Fibre"/>
                <a:sym typeface="Fibre"/>
              </a:rPr>
              <a:t> </a:t>
            </a:r>
            <a:r>
              <a:rPr lang="en-US" sz="2299">
                <a:solidFill>
                  <a:srgbClr val="000000"/>
                </a:solidFill>
                <a:latin typeface="Fibre"/>
                <a:ea typeface="Fibre"/>
                <a:cs typeface="Fibre"/>
                <a:sym typeface="Fibre"/>
              </a:rPr>
              <a:t>Data Security Risks – Storing medical records requires strong privacy protection.</a:t>
            </a:r>
          </a:p>
          <a:p>
            <a:pPr algn="l">
              <a:lnSpc>
                <a:spcPts val="3219"/>
              </a:lnSpc>
              <a:spcBef>
                <a:spcPct val="0"/>
              </a:spcBef>
            </a:pPr>
          </a:p>
        </p:txBody>
      </p:sp>
      <p:sp>
        <p:nvSpPr>
          <p:cNvPr name="Freeform 5" id="5"/>
          <p:cNvSpPr/>
          <p:nvPr/>
        </p:nvSpPr>
        <p:spPr>
          <a:xfrm flipH="false" flipV="false" rot="0">
            <a:off x="7201927" y="656145"/>
            <a:ext cx="1192556" cy="1199096"/>
          </a:xfrm>
          <a:custGeom>
            <a:avLst/>
            <a:gdLst/>
            <a:ahLst/>
            <a:cxnLst/>
            <a:rect r="r" b="b" t="t" l="l"/>
            <a:pathLst>
              <a:path h="1199096" w="1192556">
                <a:moveTo>
                  <a:pt x="0" y="0"/>
                </a:moveTo>
                <a:lnTo>
                  <a:pt x="1192556" y="0"/>
                </a:lnTo>
                <a:lnTo>
                  <a:pt x="1192556" y="1199096"/>
                </a:lnTo>
                <a:lnTo>
                  <a:pt x="0" y="1199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58780" y="240190"/>
            <a:ext cx="8451784" cy="1358264"/>
          </a:xfrm>
          <a:prstGeom prst="rect">
            <a:avLst/>
          </a:prstGeom>
        </p:spPr>
        <p:txBody>
          <a:bodyPr anchor="t" rtlCol="false" tIns="0" lIns="0" bIns="0" rIns="0">
            <a:spAutoFit/>
          </a:bodyPr>
          <a:lstStyle/>
          <a:p>
            <a:pPr algn="ctr">
              <a:lnSpc>
                <a:spcPts val="5460"/>
              </a:lnSpc>
            </a:pPr>
            <a:r>
              <a:rPr lang="en-US" sz="3900">
                <a:solidFill>
                  <a:srgbClr val="000000"/>
                </a:solidFill>
                <a:latin typeface="Fibre"/>
                <a:ea typeface="Fibre"/>
                <a:cs typeface="Fibre"/>
                <a:sym typeface="Fibre"/>
              </a:rPr>
              <a:t>Problem Gaps in Automatic Medicine Reminder System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56911">
            <a:off x="8410128" y="-1292664"/>
            <a:ext cx="3051743" cy="3024000"/>
          </a:xfrm>
          <a:custGeom>
            <a:avLst/>
            <a:gdLst/>
            <a:ahLst/>
            <a:cxnLst/>
            <a:rect r="r" b="b" t="t" l="l"/>
            <a:pathLst>
              <a:path h="3024000" w="3051743">
                <a:moveTo>
                  <a:pt x="0" y="0"/>
                </a:moveTo>
                <a:lnTo>
                  <a:pt x="3051744" y="0"/>
                </a:lnTo>
                <a:lnTo>
                  <a:pt x="3051744" y="3024000"/>
                </a:lnTo>
                <a:lnTo>
                  <a:pt x="0" y="302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5985" y="5925201"/>
            <a:ext cx="3051743" cy="3024000"/>
          </a:xfrm>
          <a:custGeom>
            <a:avLst/>
            <a:gdLst/>
            <a:ahLst/>
            <a:cxnLst/>
            <a:rect r="r" b="b" t="t" l="l"/>
            <a:pathLst>
              <a:path h="3024000" w="3051743">
                <a:moveTo>
                  <a:pt x="0" y="0"/>
                </a:moveTo>
                <a:lnTo>
                  <a:pt x="3051743" y="0"/>
                </a:lnTo>
                <a:lnTo>
                  <a:pt x="3051743" y="3024000"/>
                </a:lnTo>
                <a:lnTo>
                  <a:pt x="0" y="302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19785" y="219336"/>
            <a:ext cx="1452430" cy="1479802"/>
          </a:xfrm>
          <a:custGeom>
            <a:avLst/>
            <a:gdLst/>
            <a:ahLst/>
            <a:cxnLst/>
            <a:rect r="r" b="b" t="t" l="l"/>
            <a:pathLst>
              <a:path h="1479802" w="1452430">
                <a:moveTo>
                  <a:pt x="0" y="0"/>
                </a:moveTo>
                <a:lnTo>
                  <a:pt x="1452430" y="0"/>
                </a:lnTo>
                <a:lnTo>
                  <a:pt x="1452430" y="1479802"/>
                </a:lnTo>
                <a:lnTo>
                  <a:pt x="0" y="1479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70275" y="641700"/>
            <a:ext cx="3210967" cy="929640"/>
          </a:xfrm>
          <a:prstGeom prst="rect">
            <a:avLst/>
          </a:prstGeom>
        </p:spPr>
        <p:txBody>
          <a:bodyPr anchor="t" rtlCol="false" tIns="0" lIns="0" bIns="0" rIns="0">
            <a:spAutoFit/>
          </a:bodyPr>
          <a:lstStyle/>
          <a:p>
            <a:pPr algn="ctr">
              <a:lnSpc>
                <a:spcPts val="7560"/>
              </a:lnSpc>
            </a:pPr>
            <a:r>
              <a:rPr lang="en-US" sz="5400">
                <a:solidFill>
                  <a:srgbClr val="000000"/>
                </a:solidFill>
                <a:latin typeface="Fibre"/>
                <a:ea typeface="Fibre"/>
                <a:cs typeface="Fibre"/>
                <a:sym typeface="Fibre"/>
              </a:rPr>
              <a:t>Methdology:</a:t>
            </a:r>
          </a:p>
        </p:txBody>
      </p:sp>
      <p:sp>
        <p:nvSpPr>
          <p:cNvPr name="TextBox 6" id="6"/>
          <p:cNvSpPr txBox="true"/>
          <p:nvPr/>
        </p:nvSpPr>
        <p:spPr>
          <a:xfrm rot="0">
            <a:off x="756000" y="1504665"/>
            <a:ext cx="9180000" cy="5454016"/>
          </a:xfrm>
          <a:prstGeom prst="rect">
            <a:avLst/>
          </a:prstGeom>
        </p:spPr>
        <p:txBody>
          <a:bodyPr anchor="t" rtlCol="false" tIns="0" lIns="0" bIns="0" rIns="0">
            <a:spAutoFit/>
          </a:bodyPr>
          <a:lstStyle/>
          <a:p>
            <a:pPr algn="just">
              <a:lnSpc>
                <a:spcPts val="3359"/>
              </a:lnSpc>
            </a:pPr>
          </a:p>
          <a:p>
            <a:pPr algn="just" marL="518154" indent="-259077" lvl="1">
              <a:lnSpc>
                <a:spcPts val="3359"/>
              </a:lnSpc>
              <a:buFont typeface="Arial"/>
              <a:buChar char="•"/>
            </a:pPr>
            <a:r>
              <a:rPr lang="en-US" sz="2399">
                <a:solidFill>
                  <a:srgbClr val="000000"/>
                </a:solidFill>
                <a:latin typeface="Fibre"/>
                <a:ea typeface="Fibre"/>
                <a:cs typeface="Fibre"/>
                <a:sym typeface="Fibre"/>
              </a:rPr>
              <a:t> Problem Identification – Analyzing missed medications &amp; target users.</a:t>
            </a:r>
          </a:p>
          <a:p>
            <a:pPr algn="just" marL="518154" indent="-259077" lvl="1">
              <a:lnSpc>
                <a:spcPts val="3359"/>
              </a:lnSpc>
              <a:buFont typeface="Arial"/>
              <a:buChar char="•"/>
            </a:pPr>
            <a:r>
              <a:rPr lang="en-US" sz="2399">
                <a:solidFill>
                  <a:srgbClr val="000000"/>
                </a:solidFill>
                <a:latin typeface="Fibre"/>
                <a:ea typeface="Fibre"/>
                <a:cs typeface="Fibre"/>
                <a:sym typeface="Fibre"/>
              </a:rPr>
              <a:t> System Design &amp; Planning – Selecting tech stack, UI/UX design, and features.</a:t>
            </a:r>
          </a:p>
          <a:p>
            <a:pPr algn="just" marL="518154" indent="-259077" lvl="1">
              <a:lnSpc>
                <a:spcPts val="3359"/>
              </a:lnSpc>
              <a:buFont typeface="Arial"/>
              <a:buChar char="•"/>
            </a:pPr>
            <a:r>
              <a:rPr lang="en-US" sz="2399">
                <a:solidFill>
                  <a:srgbClr val="000000"/>
                </a:solidFill>
                <a:latin typeface="Fibre"/>
                <a:ea typeface="Fibre"/>
                <a:cs typeface="Fibre"/>
                <a:sym typeface="Fibre"/>
              </a:rPr>
              <a:t> Development – Building backend (database, APIs), frontend (UI), and notification system.</a:t>
            </a:r>
          </a:p>
          <a:p>
            <a:pPr algn="just" marL="518154" indent="-259077" lvl="1">
              <a:lnSpc>
                <a:spcPts val="3359"/>
              </a:lnSpc>
              <a:buFont typeface="Arial"/>
              <a:buChar char="•"/>
            </a:pPr>
            <a:r>
              <a:rPr lang="en-US" sz="2399">
                <a:solidFill>
                  <a:srgbClr val="000000"/>
                </a:solidFill>
                <a:latin typeface="Fibre"/>
                <a:ea typeface="Fibre"/>
                <a:cs typeface="Fibre"/>
                <a:sym typeface="Fibre"/>
              </a:rPr>
              <a:t> Testing &amp; Debugging – Unit, system, and user testing for reliability.</a:t>
            </a:r>
          </a:p>
          <a:p>
            <a:pPr algn="just" marL="518154" indent="-259077" lvl="1">
              <a:lnSpc>
                <a:spcPts val="3359"/>
              </a:lnSpc>
              <a:buFont typeface="Arial"/>
              <a:buChar char="•"/>
            </a:pPr>
            <a:r>
              <a:rPr lang="en-US" sz="2399">
                <a:solidFill>
                  <a:srgbClr val="000000"/>
                </a:solidFill>
                <a:latin typeface="Fibre"/>
                <a:ea typeface="Fibre"/>
                <a:cs typeface="Fibre"/>
                <a:sym typeface="Fibre"/>
              </a:rPr>
              <a:t>Deployment &amp; Maintenance – Launching the app, updates, and future AI/IoT integrations.</a:t>
            </a:r>
          </a:p>
          <a:p>
            <a:pPr algn="just">
              <a:lnSpc>
                <a:spcPts val="3359"/>
              </a:lnSpc>
            </a:pPr>
            <a:r>
              <a:rPr lang="en-US" sz="2399">
                <a:solidFill>
                  <a:srgbClr val="000000"/>
                </a:solidFill>
                <a:latin typeface="Fibre"/>
                <a:ea typeface="Fibre"/>
                <a:cs typeface="Fibre"/>
                <a:sym typeface="Fibre"/>
              </a:rPr>
              <a:t>Ensures timely reminders, better adherence, remote monitoring, and improved healthcare</a:t>
            </a:r>
            <a:r>
              <a:rPr lang="en-US" sz="2399">
                <a:solidFill>
                  <a:srgbClr val="000000"/>
                </a:solidFill>
                <a:latin typeface="Fibre"/>
                <a:ea typeface="Fibre"/>
                <a:cs typeface="Fibre"/>
                <a:sym typeface="Fibre"/>
              </a:rPr>
              <a:t> </a:t>
            </a:r>
          </a:p>
          <a:p>
            <a:pPr algn="just">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669" y="4930060"/>
            <a:ext cx="2904945" cy="3024000"/>
          </a:xfrm>
          <a:custGeom>
            <a:avLst/>
            <a:gdLst/>
            <a:ahLst/>
            <a:cxnLst/>
            <a:rect r="r" b="b" t="t" l="l"/>
            <a:pathLst>
              <a:path h="3024000" w="2904945">
                <a:moveTo>
                  <a:pt x="0" y="0"/>
                </a:moveTo>
                <a:lnTo>
                  <a:pt x="2904945" y="0"/>
                </a:lnTo>
                <a:lnTo>
                  <a:pt x="2904945" y="3024000"/>
                </a:lnTo>
                <a:lnTo>
                  <a:pt x="0" y="3024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381827">
            <a:off x="8478038" y="-756000"/>
            <a:ext cx="4159239" cy="3024000"/>
          </a:xfrm>
          <a:custGeom>
            <a:avLst/>
            <a:gdLst/>
            <a:ahLst/>
            <a:cxnLst/>
            <a:rect r="r" b="b" t="t" l="l"/>
            <a:pathLst>
              <a:path h="3024000" w="4159239">
                <a:moveTo>
                  <a:pt x="0" y="0"/>
                </a:moveTo>
                <a:lnTo>
                  <a:pt x="4159239" y="0"/>
                </a:lnTo>
                <a:lnTo>
                  <a:pt x="4159239" y="3024000"/>
                </a:lnTo>
                <a:lnTo>
                  <a:pt x="0" y="3024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635506" y="261190"/>
            <a:ext cx="1401676" cy="1376191"/>
          </a:xfrm>
          <a:custGeom>
            <a:avLst/>
            <a:gdLst/>
            <a:ahLst/>
            <a:cxnLst/>
            <a:rect r="r" b="b" t="t" l="l"/>
            <a:pathLst>
              <a:path h="1376191" w="1401676">
                <a:moveTo>
                  <a:pt x="0" y="0"/>
                </a:moveTo>
                <a:lnTo>
                  <a:pt x="1401676" y="0"/>
                </a:lnTo>
                <a:lnTo>
                  <a:pt x="1401676" y="1376190"/>
                </a:lnTo>
                <a:lnTo>
                  <a:pt x="0" y="1376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95088" y="632175"/>
            <a:ext cx="5136952" cy="1005205"/>
          </a:xfrm>
          <a:prstGeom prst="rect">
            <a:avLst/>
          </a:prstGeom>
        </p:spPr>
        <p:txBody>
          <a:bodyPr anchor="t" rtlCol="false" tIns="0" lIns="0" bIns="0" rIns="0">
            <a:spAutoFit/>
          </a:bodyPr>
          <a:lstStyle/>
          <a:p>
            <a:pPr algn="ctr">
              <a:lnSpc>
                <a:spcPts val="8119"/>
              </a:lnSpc>
            </a:pPr>
            <a:r>
              <a:rPr lang="en-US" sz="5799">
                <a:solidFill>
                  <a:srgbClr val="000000"/>
                </a:solidFill>
                <a:latin typeface="Fibre"/>
                <a:ea typeface="Fibre"/>
                <a:cs typeface="Fibre"/>
                <a:sym typeface="Fibre"/>
              </a:rPr>
              <a:t>Expected outcome:</a:t>
            </a:r>
          </a:p>
        </p:txBody>
      </p:sp>
      <p:sp>
        <p:nvSpPr>
          <p:cNvPr name="TextBox 6" id="6"/>
          <p:cNvSpPr txBox="true"/>
          <p:nvPr/>
        </p:nvSpPr>
        <p:spPr>
          <a:xfrm rot="0">
            <a:off x="756000" y="2196331"/>
            <a:ext cx="9180000" cy="3724275"/>
          </a:xfrm>
          <a:prstGeom prst="rect">
            <a:avLst/>
          </a:prstGeom>
        </p:spPr>
        <p:txBody>
          <a:bodyPr anchor="t" rtlCol="false" tIns="0" lIns="0" bIns="0" rIns="0">
            <a:spAutoFit/>
          </a:bodyPr>
          <a:lstStyle/>
          <a:p>
            <a:pPr algn="l">
              <a:lnSpc>
                <a:spcPts val="4200"/>
              </a:lnSpc>
            </a:pPr>
          </a:p>
          <a:p>
            <a:pPr algn="l" marL="647702" indent="-323851" lvl="1">
              <a:lnSpc>
                <a:spcPts val="4200"/>
              </a:lnSpc>
              <a:buFont typeface="Arial"/>
              <a:buChar char="•"/>
            </a:pPr>
            <a:r>
              <a:rPr lang="en-US" sz="3000">
                <a:solidFill>
                  <a:srgbClr val="000000"/>
                </a:solidFill>
                <a:latin typeface="Fibre"/>
                <a:ea typeface="Fibre"/>
                <a:cs typeface="Fibre"/>
                <a:sym typeface="Fibre"/>
              </a:rPr>
              <a:t>Better medication adherence through timely reminders.</a:t>
            </a:r>
          </a:p>
          <a:p>
            <a:pPr algn="l" marL="647702" indent="-323851" lvl="1">
              <a:lnSpc>
                <a:spcPts val="4200"/>
              </a:lnSpc>
              <a:buFont typeface="Arial"/>
              <a:buChar char="•"/>
            </a:pPr>
            <a:r>
              <a:rPr lang="en-US" sz="3000">
                <a:solidFill>
                  <a:srgbClr val="000000"/>
                </a:solidFill>
                <a:latin typeface="Fibre"/>
                <a:ea typeface="Fibre"/>
                <a:cs typeface="Fibre"/>
                <a:sym typeface="Fibre"/>
              </a:rPr>
              <a:t> Reduced health risks for patients with chronic conditions.</a:t>
            </a:r>
          </a:p>
          <a:p>
            <a:pPr algn="l" marL="647702" indent="-323851" lvl="1">
              <a:lnSpc>
                <a:spcPts val="4200"/>
              </a:lnSpc>
              <a:buFont typeface="Arial"/>
              <a:buChar char="•"/>
            </a:pPr>
            <a:r>
              <a:rPr lang="en-US" sz="3000">
                <a:solidFill>
                  <a:srgbClr val="000000"/>
                </a:solidFill>
                <a:latin typeface="Fibre"/>
                <a:ea typeface="Fibre"/>
                <a:cs typeface="Fibre"/>
                <a:sym typeface="Fibre"/>
              </a:rPr>
              <a:t>Enhanced caregiver support with remote monitoring features.</a:t>
            </a:r>
          </a:p>
          <a:p>
            <a:pPr algn="l" marL="647702" indent="-323851" lvl="1">
              <a:lnSpc>
                <a:spcPts val="4200"/>
              </a:lnSpc>
              <a:buFont typeface="Arial"/>
              <a:buChar char="•"/>
            </a:pPr>
            <a:r>
              <a:rPr lang="en-US" sz="3000">
                <a:solidFill>
                  <a:srgbClr val="000000"/>
                </a:solidFill>
                <a:latin typeface="Fibre"/>
                <a:ea typeface="Fibre"/>
                <a:cs typeface="Fibre"/>
                <a:sym typeface="Fibre"/>
              </a:rPr>
              <a:t>Scalable solution with future IoT and AI integrations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3551" y="1411967"/>
            <a:ext cx="9643369" cy="5849621"/>
          </a:xfrm>
          <a:prstGeom prst="rect">
            <a:avLst/>
          </a:prstGeom>
        </p:spPr>
        <p:txBody>
          <a:bodyPr anchor="t" rtlCol="false" tIns="0" lIns="0" bIns="0" rIns="0">
            <a:spAutoFit/>
          </a:bodyPr>
          <a:lstStyle/>
          <a:p>
            <a:pPr algn="just" marL="474975" indent="-237487" lvl="1">
              <a:lnSpc>
                <a:spcPts val="3079"/>
              </a:lnSpc>
              <a:buFont typeface="Arial"/>
              <a:buChar char="•"/>
            </a:pPr>
            <a:r>
              <a:rPr lang="en-US" b="true" sz="2199">
                <a:solidFill>
                  <a:srgbClr val="000000"/>
                </a:solidFill>
                <a:latin typeface="Fibre"/>
                <a:ea typeface="Fibre"/>
                <a:cs typeface="Fibre"/>
                <a:sym typeface="Fibre"/>
              </a:rPr>
              <a:t> Healthcare &amp; Hospitals – Helps patients follow prescriptions, reducing hospital readmissions.</a:t>
            </a:r>
          </a:p>
          <a:p>
            <a:pPr algn="just" marL="474975" indent="-237487" lvl="1">
              <a:lnSpc>
                <a:spcPts val="3079"/>
              </a:lnSpc>
              <a:buFont typeface="Arial"/>
              <a:buChar char="•"/>
            </a:pPr>
            <a:r>
              <a:rPr lang="en-US" b="true" sz="2199">
                <a:solidFill>
                  <a:srgbClr val="000000"/>
                </a:solidFill>
                <a:latin typeface="Fibre"/>
                <a:ea typeface="Fibre"/>
                <a:cs typeface="Fibre"/>
                <a:sym typeface="Fibre"/>
              </a:rPr>
              <a:t> Elderly Care – Assists seniors in taking medications on time, reducing health risks.</a:t>
            </a:r>
          </a:p>
          <a:p>
            <a:pPr algn="just" marL="474975" indent="-237487" lvl="1">
              <a:lnSpc>
                <a:spcPts val="3079"/>
              </a:lnSpc>
              <a:buFont typeface="Arial"/>
              <a:buChar char="•"/>
            </a:pPr>
            <a:r>
              <a:rPr lang="en-US" b="true" sz="2199">
                <a:solidFill>
                  <a:srgbClr val="000000"/>
                </a:solidFill>
                <a:latin typeface="Fibre"/>
                <a:ea typeface="Fibre"/>
                <a:cs typeface="Fibre"/>
                <a:sym typeface="Fibre"/>
              </a:rPr>
              <a:t>Chronic Disease Management – Essential for diabetes, hypertension, and heart patients.</a:t>
            </a:r>
          </a:p>
          <a:p>
            <a:pPr algn="just" marL="474975" indent="-237487" lvl="1">
              <a:lnSpc>
                <a:spcPts val="3079"/>
              </a:lnSpc>
              <a:buFont typeface="Arial"/>
              <a:buChar char="•"/>
            </a:pPr>
            <a:r>
              <a:rPr lang="en-US" b="true" sz="2199">
                <a:solidFill>
                  <a:srgbClr val="000000"/>
                </a:solidFill>
                <a:latin typeface="Fibre"/>
                <a:ea typeface="Fibre"/>
                <a:cs typeface="Fibre"/>
                <a:sym typeface="Fibre"/>
              </a:rPr>
              <a:t> Smart Wearable Integration – Can be linked with smartwatches for reminders &amp; tracking.</a:t>
            </a:r>
          </a:p>
          <a:p>
            <a:pPr algn="just" marL="474975" indent="-237487" lvl="1">
              <a:lnSpc>
                <a:spcPts val="3079"/>
              </a:lnSpc>
              <a:buFont typeface="Arial"/>
              <a:buChar char="•"/>
            </a:pPr>
            <a:r>
              <a:rPr lang="en-US" b="true" sz="2199">
                <a:solidFill>
                  <a:srgbClr val="000000"/>
                </a:solidFill>
                <a:latin typeface="Fibre"/>
                <a:ea typeface="Fibre"/>
                <a:cs typeface="Fibre"/>
                <a:sym typeface="Fibre"/>
              </a:rPr>
              <a:t> Home Healthcare – Beneficial for individuals managing their health independently.</a:t>
            </a:r>
          </a:p>
          <a:p>
            <a:pPr algn="just" marL="474975" indent="-237487" lvl="1">
              <a:lnSpc>
                <a:spcPts val="3079"/>
              </a:lnSpc>
              <a:buFont typeface="Arial"/>
              <a:buChar char="•"/>
            </a:pPr>
            <a:r>
              <a:rPr lang="en-US" b="true" sz="2199">
                <a:solidFill>
                  <a:srgbClr val="000000"/>
                </a:solidFill>
                <a:latin typeface="Fibre"/>
                <a:ea typeface="Fibre"/>
                <a:cs typeface="Fibre"/>
                <a:sym typeface="Fibre"/>
              </a:rPr>
              <a:t>Pharmacies &amp; Telemedicine – Can integrate with pharmacies for automated refill reminders.</a:t>
            </a:r>
          </a:p>
          <a:p>
            <a:pPr algn="just" marL="474975" indent="-237487" lvl="1">
              <a:lnSpc>
                <a:spcPts val="3079"/>
              </a:lnSpc>
              <a:buFont typeface="Arial"/>
              <a:buChar char="•"/>
            </a:pPr>
            <a:r>
              <a:rPr lang="en-US" b="true" sz="2199">
                <a:solidFill>
                  <a:srgbClr val="000000"/>
                </a:solidFill>
                <a:latin typeface="Fibre"/>
                <a:ea typeface="Fibre"/>
                <a:cs typeface="Fibre"/>
                <a:sym typeface="Fibre"/>
              </a:rPr>
              <a:t> IoT &amp; AI in Medicine – Future applications in smart pill dispensers &amp; AI-based dose optimization.</a:t>
            </a:r>
          </a:p>
          <a:p>
            <a:pPr algn="just">
              <a:lnSpc>
                <a:spcPts val="3079"/>
              </a:lnSpc>
              <a:spcBef>
                <a:spcPct val="0"/>
              </a:spcBef>
            </a:pPr>
          </a:p>
        </p:txBody>
      </p:sp>
      <p:pic>
        <p:nvPicPr>
          <p:cNvPr name="Picture 3" id="3"/>
          <p:cNvPicPr>
            <a:picLocks noChangeAspect="true"/>
          </p:cNvPicPr>
          <p:nvPr/>
        </p:nvPicPr>
        <p:blipFill>
          <a:blip r:embed="rId2"/>
          <a:srcRect l="0" t="0" r="0" b="0"/>
          <a:stretch>
            <a:fillRect/>
          </a:stretch>
        </p:blipFill>
        <p:spPr>
          <a:xfrm flipH="false" flipV="false" rot="0">
            <a:off x="4586872" y="15850"/>
            <a:ext cx="1518256" cy="1480299"/>
          </a:xfrm>
          <a:prstGeom prst="rect">
            <a:avLst/>
          </a:prstGeom>
        </p:spPr>
      </p:pic>
      <p:sp>
        <p:nvSpPr>
          <p:cNvPr name="Freeform 4" id="4"/>
          <p:cNvSpPr/>
          <p:nvPr/>
        </p:nvSpPr>
        <p:spPr>
          <a:xfrm flipH="false" flipV="false" rot="0">
            <a:off x="9120134" y="-852321"/>
            <a:ext cx="2833805" cy="2311913"/>
          </a:xfrm>
          <a:custGeom>
            <a:avLst/>
            <a:gdLst/>
            <a:ahLst/>
            <a:cxnLst/>
            <a:rect r="r" b="b" t="t" l="l"/>
            <a:pathLst>
              <a:path h="2311913" w="2833805">
                <a:moveTo>
                  <a:pt x="0" y="0"/>
                </a:moveTo>
                <a:lnTo>
                  <a:pt x="2833805" y="0"/>
                </a:lnTo>
                <a:lnTo>
                  <a:pt x="2833805" y="2311913"/>
                </a:lnTo>
                <a:lnTo>
                  <a:pt x="0" y="2311913"/>
                </a:lnTo>
                <a:lnTo>
                  <a:pt x="0" y="0"/>
                </a:lnTo>
                <a:close/>
              </a:path>
            </a:pathLst>
          </a:custGeom>
          <a:blipFill>
            <a:blip r:embed="rId3"/>
            <a:stretch>
              <a:fillRect l="0" t="0" r="0" b="0"/>
            </a:stretch>
          </a:blipFill>
        </p:spPr>
      </p:sp>
      <p:sp>
        <p:nvSpPr>
          <p:cNvPr name="Freeform 5" id="5"/>
          <p:cNvSpPr/>
          <p:nvPr/>
        </p:nvSpPr>
        <p:spPr>
          <a:xfrm flipH="false" flipV="false" rot="9483404">
            <a:off x="-537007" y="6613633"/>
            <a:ext cx="2586013" cy="2095748"/>
          </a:xfrm>
          <a:custGeom>
            <a:avLst/>
            <a:gdLst/>
            <a:ahLst/>
            <a:cxnLst/>
            <a:rect r="r" b="b" t="t" l="l"/>
            <a:pathLst>
              <a:path h="2095748" w="2586013">
                <a:moveTo>
                  <a:pt x="0" y="0"/>
                </a:moveTo>
                <a:lnTo>
                  <a:pt x="2586014" y="0"/>
                </a:lnTo>
                <a:lnTo>
                  <a:pt x="2586014" y="2095749"/>
                </a:lnTo>
                <a:lnTo>
                  <a:pt x="0" y="2095749"/>
                </a:lnTo>
                <a:lnTo>
                  <a:pt x="0" y="0"/>
                </a:lnTo>
                <a:close/>
              </a:path>
            </a:pathLst>
          </a:custGeom>
          <a:blipFill>
            <a:blip r:embed="rId4"/>
            <a:stretch>
              <a:fillRect l="0" t="0" r="0" b="0"/>
            </a:stretch>
          </a:blipFill>
        </p:spPr>
      </p:sp>
      <p:sp>
        <p:nvSpPr>
          <p:cNvPr name="TextBox 6" id="6"/>
          <p:cNvSpPr txBox="true"/>
          <p:nvPr/>
        </p:nvSpPr>
        <p:spPr>
          <a:xfrm rot="0">
            <a:off x="756000" y="370360"/>
            <a:ext cx="3774728" cy="887095"/>
          </a:xfrm>
          <a:prstGeom prst="rect">
            <a:avLst/>
          </a:prstGeom>
        </p:spPr>
        <p:txBody>
          <a:bodyPr anchor="t" rtlCol="false" tIns="0" lIns="0" bIns="0" rIns="0">
            <a:spAutoFit/>
          </a:bodyPr>
          <a:lstStyle/>
          <a:p>
            <a:pPr algn="ctr">
              <a:lnSpc>
                <a:spcPts val="7280"/>
              </a:lnSpc>
            </a:pPr>
            <a:r>
              <a:rPr lang="en-US" sz="5200">
                <a:solidFill>
                  <a:srgbClr val="000000"/>
                </a:solidFill>
                <a:latin typeface="Fibre"/>
                <a:ea typeface="Fibre"/>
                <a:cs typeface="Fibre"/>
                <a:sym typeface="Fibre"/>
              </a:rPr>
              <a:t>Applications: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89000" y="1171134"/>
            <a:ext cx="10088141" cy="5590597"/>
          </a:xfrm>
          <a:prstGeom prst="rect">
            <a:avLst/>
          </a:prstGeom>
        </p:spPr>
        <p:txBody>
          <a:bodyPr anchor="t" rtlCol="false" tIns="0" lIns="0" bIns="0" rIns="0">
            <a:spAutoFit/>
          </a:bodyPr>
          <a:lstStyle/>
          <a:p>
            <a:pPr algn="just">
              <a:lnSpc>
                <a:spcPts val="3181"/>
              </a:lnSpc>
            </a:pPr>
          </a:p>
          <a:p>
            <a:pPr algn="just" marL="490688" indent="-245344" lvl="1">
              <a:lnSpc>
                <a:spcPts val="3181"/>
              </a:lnSpc>
              <a:buFont typeface="Arial"/>
              <a:buChar char="•"/>
            </a:pPr>
            <a:r>
              <a:rPr lang="en-US" sz="2272">
                <a:solidFill>
                  <a:srgbClr val="000000"/>
                </a:solidFill>
                <a:latin typeface="Fibre"/>
                <a:ea typeface="Fibre"/>
                <a:cs typeface="Fibre"/>
                <a:sym typeface="Fibre"/>
              </a:rPr>
              <a:t>User Compliance – Users may ignore or dismiss reminders, reducing effectiveness.</a:t>
            </a:r>
          </a:p>
          <a:p>
            <a:pPr algn="just" marL="490688" indent="-245344" lvl="1">
              <a:lnSpc>
                <a:spcPts val="3181"/>
              </a:lnSpc>
              <a:buFont typeface="Arial"/>
              <a:buChar char="•"/>
            </a:pPr>
            <a:r>
              <a:rPr lang="en-US" sz="2272">
                <a:solidFill>
                  <a:srgbClr val="000000"/>
                </a:solidFill>
                <a:latin typeface="Fibre"/>
                <a:ea typeface="Fibre"/>
                <a:cs typeface="Fibre"/>
                <a:sym typeface="Fibre"/>
              </a:rPr>
              <a:t>Accurate Dose Tracking – Difficult to ensure whether the user actually took the medicine.</a:t>
            </a:r>
          </a:p>
          <a:p>
            <a:pPr algn="just" marL="490688" indent="-245344" lvl="1">
              <a:lnSpc>
                <a:spcPts val="3181"/>
              </a:lnSpc>
              <a:buFont typeface="Arial"/>
              <a:buChar char="•"/>
            </a:pPr>
            <a:r>
              <a:rPr lang="en-US" sz="2272">
                <a:solidFill>
                  <a:srgbClr val="000000"/>
                </a:solidFill>
                <a:latin typeface="Fibre"/>
                <a:ea typeface="Fibre"/>
                <a:cs typeface="Fibre"/>
                <a:sym typeface="Fibre"/>
              </a:rPr>
              <a:t>Technical Issues – App crashes, notification failures, or device compatibility problems.</a:t>
            </a:r>
          </a:p>
          <a:p>
            <a:pPr algn="just" marL="490688" indent="-245344" lvl="1">
              <a:lnSpc>
                <a:spcPts val="3181"/>
              </a:lnSpc>
              <a:buFont typeface="Arial"/>
              <a:buChar char="•"/>
            </a:pPr>
            <a:r>
              <a:rPr lang="en-US" sz="2272">
                <a:solidFill>
                  <a:srgbClr val="000000"/>
                </a:solidFill>
                <a:latin typeface="Fibre"/>
                <a:ea typeface="Fibre"/>
                <a:cs typeface="Fibre"/>
                <a:sym typeface="Fibre"/>
              </a:rPr>
              <a:t>Elderly Accessibility – Seniors may struggle with app usage due to low tech literacy.</a:t>
            </a:r>
          </a:p>
          <a:p>
            <a:pPr algn="just" marL="490688" indent="-245344" lvl="1">
              <a:lnSpc>
                <a:spcPts val="3181"/>
              </a:lnSpc>
              <a:buFont typeface="Arial"/>
              <a:buChar char="•"/>
            </a:pPr>
            <a:r>
              <a:rPr lang="en-US" sz="2272">
                <a:solidFill>
                  <a:srgbClr val="000000"/>
                </a:solidFill>
                <a:latin typeface="Fibre"/>
                <a:ea typeface="Fibre"/>
                <a:cs typeface="Fibre"/>
                <a:sym typeface="Fibre"/>
              </a:rPr>
              <a:t>Caregiver Integration – Implementing real-time alerts for family or doctors can be complex.</a:t>
            </a:r>
          </a:p>
          <a:p>
            <a:pPr algn="just" marL="490688" indent="-245344" lvl="1">
              <a:lnSpc>
                <a:spcPts val="3181"/>
              </a:lnSpc>
              <a:buFont typeface="Arial"/>
              <a:buChar char="•"/>
            </a:pPr>
            <a:r>
              <a:rPr lang="en-US" sz="2272">
                <a:solidFill>
                  <a:srgbClr val="000000"/>
                </a:solidFill>
                <a:latin typeface="Fibre"/>
                <a:ea typeface="Fibre"/>
                <a:cs typeface="Fibre"/>
                <a:sym typeface="Fibre"/>
              </a:rPr>
              <a:t>Data Privacy &amp; Security – Ensuring user health data is securely stored and protected.</a:t>
            </a:r>
          </a:p>
          <a:p>
            <a:pPr algn="just" marL="490688" indent="-245344" lvl="1">
              <a:lnSpc>
                <a:spcPts val="3181"/>
              </a:lnSpc>
              <a:buFont typeface="Arial"/>
              <a:buChar char="•"/>
            </a:pPr>
            <a:r>
              <a:rPr lang="en-US" sz="2272">
                <a:solidFill>
                  <a:srgbClr val="000000"/>
                </a:solidFill>
                <a:latin typeface="Fibre"/>
                <a:ea typeface="Fibre"/>
                <a:cs typeface="Fibre"/>
                <a:sym typeface="Fibre"/>
              </a:rPr>
              <a:t>Internet Dependency – Cloud-based reminders may fail in areas with poor connectivity.</a:t>
            </a:r>
            <a:r>
              <a:rPr lang="en-US" sz="2272">
                <a:solidFill>
                  <a:srgbClr val="000000"/>
                </a:solidFill>
                <a:latin typeface="Fibre"/>
                <a:ea typeface="Fibre"/>
                <a:cs typeface="Fibre"/>
                <a:sym typeface="Fibre"/>
              </a:rPr>
              <a:t>:</a:t>
            </a:r>
          </a:p>
        </p:txBody>
      </p:sp>
      <p:sp>
        <p:nvSpPr>
          <p:cNvPr name="Freeform 3" id="3"/>
          <p:cNvSpPr/>
          <p:nvPr/>
        </p:nvSpPr>
        <p:spPr>
          <a:xfrm flipH="false" flipV="false" rot="0">
            <a:off x="4723987" y="139384"/>
            <a:ext cx="1505967" cy="1545302"/>
          </a:xfrm>
          <a:custGeom>
            <a:avLst/>
            <a:gdLst/>
            <a:ahLst/>
            <a:cxnLst/>
            <a:rect r="r" b="b" t="t" l="l"/>
            <a:pathLst>
              <a:path h="1545302" w="1505967">
                <a:moveTo>
                  <a:pt x="0" y="0"/>
                </a:moveTo>
                <a:lnTo>
                  <a:pt x="1505967" y="0"/>
                </a:lnTo>
                <a:lnTo>
                  <a:pt x="1505967" y="1545302"/>
                </a:lnTo>
                <a:lnTo>
                  <a:pt x="0" y="154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89647">
            <a:off x="-537302" y="4828631"/>
            <a:ext cx="2328480" cy="3024000"/>
          </a:xfrm>
          <a:custGeom>
            <a:avLst/>
            <a:gdLst/>
            <a:ahLst/>
            <a:cxnLst/>
            <a:rect r="r" b="b" t="t" l="l"/>
            <a:pathLst>
              <a:path h="3024000" w="2328480">
                <a:moveTo>
                  <a:pt x="0" y="0"/>
                </a:moveTo>
                <a:lnTo>
                  <a:pt x="2328480" y="0"/>
                </a:lnTo>
                <a:lnTo>
                  <a:pt x="2328480" y="3024000"/>
                </a:lnTo>
                <a:lnTo>
                  <a:pt x="0" y="3024000"/>
                </a:lnTo>
                <a:lnTo>
                  <a:pt x="0" y="0"/>
                </a:lnTo>
                <a:close/>
              </a:path>
            </a:pathLst>
          </a:custGeom>
          <a:blipFill>
            <a:blip r:embed="rId4"/>
            <a:stretch>
              <a:fillRect l="0" t="0" r="0" b="0"/>
            </a:stretch>
          </a:blipFill>
        </p:spPr>
      </p:sp>
      <p:sp>
        <p:nvSpPr>
          <p:cNvPr name="Freeform 5" id="5"/>
          <p:cNvSpPr/>
          <p:nvPr/>
        </p:nvSpPr>
        <p:spPr>
          <a:xfrm flipH="false" flipV="false" rot="-10800000">
            <a:off x="8443536" y="-215537"/>
            <a:ext cx="2984927" cy="1670315"/>
          </a:xfrm>
          <a:custGeom>
            <a:avLst/>
            <a:gdLst/>
            <a:ahLst/>
            <a:cxnLst/>
            <a:rect r="r" b="b" t="t" l="l"/>
            <a:pathLst>
              <a:path h="1670315" w="2984927">
                <a:moveTo>
                  <a:pt x="0" y="0"/>
                </a:moveTo>
                <a:lnTo>
                  <a:pt x="2984928" y="0"/>
                </a:lnTo>
                <a:lnTo>
                  <a:pt x="2984928" y="1670315"/>
                </a:lnTo>
                <a:lnTo>
                  <a:pt x="0" y="1670315"/>
                </a:lnTo>
                <a:lnTo>
                  <a:pt x="0" y="0"/>
                </a:lnTo>
                <a:close/>
              </a:path>
            </a:pathLst>
          </a:custGeom>
          <a:blipFill>
            <a:blip r:embed="rId5"/>
            <a:stretch>
              <a:fillRect l="0" t="0" r="0" b="0"/>
            </a:stretch>
          </a:blipFill>
        </p:spPr>
      </p:sp>
      <p:sp>
        <p:nvSpPr>
          <p:cNvPr name="TextBox 6" id="6"/>
          <p:cNvSpPr txBox="true"/>
          <p:nvPr/>
        </p:nvSpPr>
        <p:spPr>
          <a:xfrm rot="0">
            <a:off x="756000" y="246574"/>
            <a:ext cx="3177480" cy="972185"/>
          </a:xfrm>
          <a:prstGeom prst="rect">
            <a:avLst/>
          </a:prstGeom>
        </p:spPr>
        <p:txBody>
          <a:bodyPr anchor="t" rtlCol="false" tIns="0" lIns="0" bIns="0" rIns="0">
            <a:spAutoFit/>
          </a:bodyPr>
          <a:lstStyle/>
          <a:p>
            <a:pPr algn="ctr">
              <a:lnSpc>
                <a:spcPts val="7840"/>
              </a:lnSpc>
            </a:pPr>
            <a:r>
              <a:rPr lang="en-US" sz="5600">
                <a:solidFill>
                  <a:srgbClr val="000000"/>
                </a:solidFill>
                <a:latin typeface="Fibre"/>
                <a:ea typeface="Fibre"/>
                <a:cs typeface="Fibre"/>
                <a:sym typeface="Fibre"/>
              </a:rPr>
              <a:t>challenges: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DAGW1gHeEKw</dc:identifier>
  <dcterms:modified xsi:type="dcterms:W3CDTF">2011-08-01T06:04:30Z</dcterms:modified>
  <cp:revision>1</cp:revision>
  <dc:title>Beige Cream Simple Minimalist Background Page A4</dc:title>
</cp:coreProperties>
</file>